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0" r:id="rId4"/>
    <p:sldId id="261" r:id="rId5"/>
    <p:sldId id="262" r:id="rId6"/>
    <p:sldId id="256" r:id="rId7"/>
    <p:sldId id="257" r:id="rId8"/>
    <p:sldId id="285" r:id="rId9"/>
    <p:sldId id="265" r:id="rId10"/>
    <p:sldId id="266" r:id="rId11"/>
    <p:sldId id="267" r:id="rId12"/>
    <p:sldId id="270" r:id="rId13"/>
    <p:sldId id="271" r:id="rId14"/>
    <p:sldId id="286" r:id="rId15"/>
    <p:sldId id="272" r:id="rId16"/>
    <p:sldId id="274" r:id="rId17"/>
    <p:sldId id="278" r:id="rId18"/>
    <p:sldId id="279" r:id="rId19"/>
    <p:sldId id="290" r:id="rId20"/>
    <p:sldId id="280" r:id="rId21"/>
    <p:sldId id="281" r:id="rId22"/>
    <p:sldId id="289" r:id="rId23"/>
    <p:sldId id="292" r:id="rId24"/>
    <p:sldId id="291" r:id="rId25"/>
    <p:sldId id="282" r:id="rId26"/>
    <p:sldId id="283" r:id="rId27"/>
    <p:sldId id="293" r:id="rId28"/>
    <p:sldId id="294" r:id="rId29"/>
    <p:sldId id="284" r:id="rId30"/>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075C68-80F3-4D64-B71A-8518A790F16B}">
          <p14:sldIdLst>
            <p14:sldId id="258"/>
            <p14:sldId id="259"/>
            <p14:sldId id="260"/>
            <p14:sldId id="261"/>
            <p14:sldId id="262"/>
            <p14:sldId id="256"/>
            <p14:sldId id="257"/>
            <p14:sldId id="285"/>
          </p14:sldIdLst>
        </p14:section>
        <p14:section name="Nội dung 1" id="{BDE3AB6A-7DE0-4D11-8A4A-A941A140E88C}">
          <p14:sldIdLst>
            <p14:sldId id="265"/>
            <p14:sldId id="266"/>
            <p14:sldId id="267"/>
          </p14:sldIdLst>
        </p14:section>
        <p14:section name="Nội dung 2" id="{88C0FFEA-02B6-4486-902A-5FF4EC5121A4}">
          <p14:sldIdLst>
            <p14:sldId id="270"/>
            <p14:sldId id="271"/>
            <p14:sldId id="286"/>
            <p14:sldId id="272"/>
          </p14:sldIdLst>
        </p14:section>
        <p14:section name="Nội dung 3" id="{C6D190D1-3A8E-461E-95F9-88165F13401B}">
          <p14:sldIdLst>
            <p14:sldId id="274"/>
          </p14:sldIdLst>
        </p14:section>
        <p14:section name="Nội dung 4" id="{5036CFF2-46E9-4D9D-8F3B-DD9B713B5E17}">
          <p14:sldIdLst>
            <p14:sldId id="278"/>
            <p14:sldId id="279"/>
            <p14:sldId id="290"/>
            <p14:sldId id="280"/>
            <p14:sldId id="281"/>
          </p14:sldIdLst>
        </p14:section>
        <p14:section name="Nội dung 5" id="{EEAB7124-5121-D546-8AA9-3CB2D7A34F7A}">
          <p14:sldIdLst>
            <p14:sldId id="289"/>
            <p14:sldId id="292"/>
            <p14:sldId id="291"/>
          </p14:sldIdLst>
        </p14:section>
        <p14:section name="Kết luận" id="{76273A8A-A12F-4F52-8094-79C1086ACE00}">
          <p14:sldIdLst>
            <p14:sldId id="282"/>
            <p14:sldId id="283"/>
            <p14:sldId id="293"/>
            <p14:sldId id="294"/>
          </p14:sldIdLst>
        </p14:section>
        <p14:section name="The end" id="{157E6A09-EF7E-4302-90C1-7826D46B75DF}">
          <p14:sldIdLst>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971D"/>
    <a:srgbClr val="232323"/>
    <a:srgbClr val="0F0F0F"/>
    <a:srgbClr val="141414"/>
    <a:srgbClr val="B1B1B1"/>
    <a:srgbClr val="3A3C3C"/>
    <a:srgbClr val="000000"/>
    <a:srgbClr val="333333"/>
    <a:srgbClr val="28282A"/>
    <a:srgbClr val="FF66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748591-D63F-460E-9775-597E06121C7B}" v="214" dt="2021-06-30T14:20:59.8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125" d="100"/>
          <a:sy n="125" d="100"/>
        </p:scale>
        <p:origin x="176"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microsoft.com/office/2015/10/relationships/revisionInfo" Target="revisionInfo.xml"/><Relationship Id="rId8" Type="http://schemas.openxmlformats.org/officeDocument/2006/relationships/slide" Target="slides/slide7.xml"/></Relationships>
</file>

<file path=ppt/media/hdphoto1.wdp>
</file>

<file path=ppt/media/hdphoto2.wdp>
</file>

<file path=ppt/media/image1.png>
</file>

<file path=ppt/media/image10.jpeg>
</file>

<file path=ppt/media/image11.jpeg>
</file>

<file path=ppt/media/image12.jpeg>
</file>

<file path=ppt/media/image13.jpeg>
</file>

<file path=ppt/media/image14.png>
</file>

<file path=ppt/media/image15.jpe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13523-712A-47A3-926B-D5EEBD468F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C8D4EDD2-5FBD-4C86-ABCA-BD905A811A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65FD1974-533D-4F9B-9528-730F21652D33}"/>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5" name="Footer Placeholder 4">
            <a:extLst>
              <a:ext uri="{FF2B5EF4-FFF2-40B4-BE49-F238E27FC236}">
                <a16:creationId xmlns:a16="http://schemas.microsoft.com/office/drawing/2014/main" id="{EA48525E-271D-4979-A4D9-8B3D28B4230C}"/>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6C3C3E51-9978-4D83-898B-A59795211F6F}"/>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4053003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A287-A9D8-4C3A-ACFC-329C2CDAA1A8}"/>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92CB8D5C-C433-4248-A160-F802ACE2A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42FB8CBD-7ECF-4EB3-ACE2-A00326649DDC}"/>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5" name="Footer Placeholder 4">
            <a:extLst>
              <a:ext uri="{FF2B5EF4-FFF2-40B4-BE49-F238E27FC236}">
                <a16:creationId xmlns:a16="http://schemas.microsoft.com/office/drawing/2014/main" id="{75DFCC93-AFA8-42A6-964D-DA0F36D54D13}"/>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DCCC4240-CC61-4291-A37F-295ACED6F323}"/>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70076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E0EC2B-7D69-4D72-9155-901BCD18AC2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C1F57CE7-AFA8-46E5-96E3-B0908513BA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1B9D6C67-E35A-491D-9798-12765CF92C31}"/>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5" name="Footer Placeholder 4">
            <a:extLst>
              <a:ext uri="{FF2B5EF4-FFF2-40B4-BE49-F238E27FC236}">
                <a16:creationId xmlns:a16="http://schemas.microsoft.com/office/drawing/2014/main" id="{0A93F929-F631-468C-8DF0-D639EB218CB7}"/>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0A401D66-91E2-442F-90C4-78F5408D6919}"/>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320876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66F72-6536-4D5A-A2E5-DF42E4998993}"/>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BA400B13-6E8A-415D-B697-68DB4D22F04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4330DC36-0BEC-4066-B13A-00A6EAAE38C3}"/>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5" name="Footer Placeholder 4">
            <a:extLst>
              <a:ext uri="{FF2B5EF4-FFF2-40B4-BE49-F238E27FC236}">
                <a16:creationId xmlns:a16="http://schemas.microsoft.com/office/drawing/2014/main" id="{767AA2FD-C42C-480C-8281-38F3A47A5ABE}"/>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A2D3DBB2-8298-4A6A-A120-08117C2887D9}"/>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21290016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1C57D-9951-4FD9-99A3-F873CC906D6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CC5DE4A0-D4BB-4A7B-8C9A-12BE90DEFD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7489-8E71-46DC-ADA8-717C70D1F40A}"/>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5" name="Footer Placeholder 4">
            <a:extLst>
              <a:ext uri="{FF2B5EF4-FFF2-40B4-BE49-F238E27FC236}">
                <a16:creationId xmlns:a16="http://schemas.microsoft.com/office/drawing/2014/main" id="{A2005D02-C380-4EB1-BC0D-8244B9981B49}"/>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587536D9-E8A4-4C52-B58E-39610B884FE7}"/>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2423320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B9EF0-7D27-4A33-BD3C-CD5542C3098D}"/>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46D1ECA1-E837-4118-9FAB-D51B6328C2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1D4916D7-4B13-4607-B63A-DE993AF5D0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510B5425-90F3-4B70-B29E-EC63B09FDBD8}"/>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6" name="Footer Placeholder 5">
            <a:extLst>
              <a:ext uri="{FF2B5EF4-FFF2-40B4-BE49-F238E27FC236}">
                <a16:creationId xmlns:a16="http://schemas.microsoft.com/office/drawing/2014/main" id="{F1709FF7-3D72-4044-AB7B-2125383D211F}"/>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99FD863E-4C83-4F13-BBAC-793EBE3788CB}"/>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967001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E5CBD-15CE-43C9-AF5D-264D58B8C6DA}"/>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E166D158-29B2-4B3A-8702-B056556355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DAE0F6-6937-429C-8132-2A305A8A67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98AE24B2-B1BB-4F89-99CC-0D372881C5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64BF43-2CD1-4360-8BD8-7ECD8A0D67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1AA7FD6B-4B9E-406E-B49A-1893BF56D389}"/>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8" name="Footer Placeholder 7">
            <a:extLst>
              <a:ext uri="{FF2B5EF4-FFF2-40B4-BE49-F238E27FC236}">
                <a16:creationId xmlns:a16="http://schemas.microsoft.com/office/drawing/2014/main" id="{739B31DF-7B91-49ED-B57F-3E2C56CF1693}"/>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DA03B83E-17B0-4FCF-A851-19A2BB34B762}"/>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38029577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13904-91C7-4935-AF3A-FE10F16E66AF}"/>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62D0E74C-E347-44E4-9A5F-CF2EF411D5E6}"/>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4" name="Footer Placeholder 3">
            <a:extLst>
              <a:ext uri="{FF2B5EF4-FFF2-40B4-BE49-F238E27FC236}">
                <a16:creationId xmlns:a16="http://schemas.microsoft.com/office/drawing/2014/main" id="{CEE6A8E4-BCE7-4C1C-9BCF-868D870B7D91}"/>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A8E270E5-D05F-4F8F-BB6A-453C335EBA04}"/>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2342216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A81CFE-E493-41B7-B163-58B7ECEF1AB3}"/>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3" name="Footer Placeholder 2">
            <a:extLst>
              <a:ext uri="{FF2B5EF4-FFF2-40B4-BE49-F238E27FC236}">
                <a16:creationId xmlns:a16="http://schemas.microsoft.com/office/drawing/2014/main" id="{EEA61DD7-A32A-4D22-B9CD-F13010196BF1}"/>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61407D38-BA10-4E89-8C60-2B25E44FF70F}"/>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3856639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4F95D-83B6-4C9C-8516-EFF8697DD6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D4641565-2AFB-4E6E-A2AE-A95297748A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9F67FC56-FD9B-490D-BDFB-457A49A913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7ADE9F-731A-41F9-9E8F-79332EDEC509}"/>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6" name="Footer Placeholder 5">
            <a:extLst>
              <a:ext uri="{FF2B5EF4-FFF2-40B4-BE49-F238E27FC236}">
                <a16:creationId xmlns:a16="http://schemas.microsoft.com/office/drawing/2014/main" id="{BEFD12BC-A99D-4326-BC2F-440DEFC14F5A}"/>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152867C3-3790-41FC-9D1B-52C1FFB44D6F}"/>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3820580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386D4-C6B3-46EB-81E7-78D13BA893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159AC4F9-F3FD-4915-A10C-A3D5A52EE0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8372CF77-7765-4CDD-854F-6F74B8AB1A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62575C-2148-4FAB-B34E-A88DDA979F14}"/>
              </a:ext>
            </a:extLst>
          </p:cNvPr>
          <p:cNvSpPr>
            <a:spLocks noGrp="1"/>
          </p:cNvSpPr>
          <p:nvPr>
            <p:ph type="dt" sz="half" idx="10"/>
          </p:nvPr>
        </p:nvSpPr>
        <p:spPr/>
        <p:txBody>
          <a:bodyPr/>
          <a:lstStyle/>
          <a:p>
            <a:fld id="{A40714DC-97E4-444C-9DEE-92583EF8F9E0}" type="datetimeFigureOut">
              <a:rPr lang="vi-VN" smtClean="0"/>
              <a:t>22/11/24</a:t>
            </a:fld>
            <a:endParaRPr lang="vi-VN"/>
          </a:p>
        </p:txBody>
      </p:sp>
      <p:sp>
        <p:nvSpPr>
          <p:cNvPr id="6" name="Footer Placeholder 5">
            <a:extLst>
              <a:ext uri="{FF2B5EF4-FFF2-40B4-BE49-F238E27FC236}">
                <a16:creationId xmlns:a16="http://schemas.microsoft.com/office/drawing/2014/main" id="{E55FB4A5-4458-4EF9-BBAE-FDC4EF9DC543}"/>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51969429-BFF5-4526-A670-8DE58A76C8EC}"/>
              </a:ext>
            </a:extLst>
          </p:cNvPr>
          <p:cNvSpPr>
            <a:spLocks noGrp="1"/>
          </p:cNvSpPr>
          <p:nvPr>
            <p:ph type="sldNum" sz="quarter" idx="12"/>
          </p:nvPr>
        </p:nvSpPr>
        <p:spPr/>
        <p:txBody>
          <a:bodyPr/>
          <a:lstStyle/>
          <a:p>
            <a:fld id="{5BC578F5-66FF-4F61-92DB-3C7C2B415289}" type="slidenum">
              <a:rPr lang="vi-VN" smtClean="0"/>
              <a:t>‹#›</a:t>
            </a:fld>
            <a:endParaRPr lang="vi-VN"/>
          </a:p>
        </p:txBody>
      </p:sp>
    </p:spTree>
    <p:extLst>
      <p:ext uri="{BB962C8B-B14F-4D97-AF65-F5344CB8AC3E}">
        <p14:creationId xmlns:p14="http://schemas.microsoft.com/office/powerpoint/2010/main" val="31441558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4E91A2-CA07-47C7-8621-B5F241A030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C0E6777B-B693-43C9-8B60-6F1B0E9518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B61923AB-4A63-49D3-959C-47B10E27CA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0714DC-97E4-444C-9DEE-92583EF8F9E0}" type="datetimeFigureOut">
              <a:rPr lang="vi-VN" smtClean="0"/>
              <a:t>22/11/24</a:t>
            </a:fld>
            <a:endParaRPr lang="vi-VN"/>
          </a:p>
        </p:txBody>
      </p:sp>
      <p:sp>
        <p:nvSpPr>
          <p:cNvPr id="5" name="Footer Placeholder 4">
            <a:extLst>
              <a:ext uri="{FF2B5EF4-FFF2-40B4-BE49-F238E27FC236}">
                <a16:creationId xmlns:a16="http://schemas.microsoft.com/office/drawing/2014/main" id="{B18996FB-6025-4366-84E3-44A5139242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a:extLst>
              <a:ext uri="{FF2B5EF4-FFF2-40B4-BE49-F238E27FC236}">
                <a16:creationId xmlns:a16="http://schemas.microsoft.com/office/drawing/2014/main" id="{75889991-BD9D-449D-829D-1F988623723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C578F5-66FF-4F61-92DB-3C7C2B415289}" type="slidenum">
              <a:rPr lang="vi-VN" smtClean="0"/>
              <a:t>‹#›</a:t>
            </a:fld>
            <a:endParaRPr lang="vi-VN"/>
          </a:p>
        </p:txBody>
      </p:sp>
    </p:spTree>
    <p:extLst>
      <p:ext uri="{BB962C8B-B14F-4D97-AF65-F5344CB8AC3E}">
        <p14:creationId xmlns:p14="http://schemas.microsoft.com/office/powerpoint/2010/main" val="9171259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 Target="slide9.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slide" Target="slide13.xml"/><Relationship Id="rId4" Type="http://schemas.openxmlformats.org/officeDocument/2006/relationships/slide" Target="slide1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 Target="slide9.xml"/><Relationship Id="rId1" Type="http://schemas.openxmlformats.org/officeDocument/2006/relationships/slideLayout" Target="../slideLayouts/slideLayout2.xml"/><Relationship Id="rId5" Type="http://schemas.openxmlformats.org/officeDocument/2006/relationships/slide" Target="slide13.xml"/><Relationship Id="rId4" Type="http://schemas.openxmlformats.org/officeDocument/2006/relationships/slide" Target="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 Target="slide9.xml"/><Relationship Id="rId1" Type="http://schemas.openxmlformats.org/officeDocument/2006/relationships/slideLayout" Target="../slideLayouts/slideLayout2.xml"/><Relationship Id="rId6" Type="http://schemas.openxmlformats.org/officeDocument/2006/relationships/slide" Target="slide17.xml"/><Relationship Id="rId5" Type="http://schemas.openxmlformats.org/officeDocument/2006/relationships/slide" Target="slide15.xml"/><Relationship Id="rId4" Type="http://schemas.openxmlformats.org/officeDocument/2006/relationships/slide" Target="slide13.xml"/></Relationships>
</file>

<file path=ppt/slides/_rels/slide13.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19.png"/><Relationship Id="rId2" Type="http://schemas.openxmlformats.org/officeDocument/2006/relationships/slide" Target="slide12.xml"/><Relationship Id="rId1" Type="http://schemas.openxmlformats.org/officeDocument/2006/relationships/slideLayout" Target="../slideLayouts/slideLayout2.xml"/><Relationship Id="rId6" Type="http://schemas.openxmlformats.org/officeDocument/2006/relationships/slide" Target="slide17.xml"/><Relationship Id="rId5" Type="http://schemas.openxmlformats.org/officeDocument/2006/relationships/slide" Target="slide15.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19.png"/><Relationship Id="rId2" Type="http://schemas.openxmlformats.org/officeDocument/2006/relationships/slide" Target="slide12.xml"/><Relationship Id="rId1" Type="http://schemas.openxmlformats.org/officeDocument/2006/relationships/slideLayout" Target="../slideLayouts/slideLayout2.xml"/><Relationship Id="rId6" Type="http://schemas.openxmlformats.org/officeDocument/2006/relationships/slide" Target="slide17.xml"/><Relationship Id="rId5" Type="http://schemas.openxmlformats.org/officeDocument/2006/relationships/slide" Target="slide15.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20.png"/><Relationship Id="rId2" Type="http://schemas.openxmlformats.org/officeDocument/2006/relationships/slide" Target="slide12.xml"/><Relationship Id="rId1" Type="http://schemas.openxmlformats.org/officeDocument/2006/relationships/slideLayout" Target="../slideLayouts/slideLayout2.xml"/><Relationship Id="rId6" Type="http://schemas.openxmlformats.org/officeDocument/2006/relationships/slide" Target="slide17.xml"/><Relationship Id="rId5" Type="http://schemas.openxmlformats.org/officeDocument/2006/relationships/slide" Target="slide13.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 Target="slide9.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slide" Target="slide18.xml"/><Relationship Id="rId4" Type="http://schemas.openxmlformats.org/officeDocument/2006/relationships/slide" Target="slide17.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24.png"/><Relationship Id="rId2" Type="http://schemas.openxmlformats.org/officeDocument/2006/relationships/slide" Target="slide17.xml"/><Relationship Id="rId1" Type="http://schemas.openxmlformats.org/officeDocument/2006/relationships/slideLayout" Target="../slideLayouts/slideLayout2.xml"/><Relationship Id="rId6" Type="http://schemas.openxmlformats.org/officeDocument/2006/relationships/slide" Target="slide21.xml"/><Relationship Id="rId5" Type="http://schemas.openxmlformats.org/officeDocument/2006/relationships/slide" Target="slide20.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25.png"/><Relationship Id="rId2" Type="http://schemas.openxmlformats.org/officeDocument/2006/relationships/slide" Target="slide17.xml"/><Relationship Id="rId1" Type="http://schemas.openxmlformats.org/officeDocument/2006/relationships/slideLayout" Target="../slideLayouts/slideLayout2.xml"/><Relationship Id="rId6" Type="http://schemas.openxmlformats.org/officeDocument/2006/relationships/slide" Target="slide21.xml"/><Relationship Id="rId5" Type="http://schemas.openxmlformats.org/officeDocument/2006/relationships/slide" Target="slide20.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slide" Target="slide9.xml"/><Relationship Id="rId7" Type="http://schemas.openxmlformats.org/officeDocument/2006/relationships/image" Target="../media/image26.png"/><Relationship Id="rId2" Type="http://schemas.openxmlformats.org/officeDocument/2006/relationships/slide" Target="slide17.xml"/><Relationship Id="rId1" Type="http://schemas.openxmlformats.org/officeDocument/2006/relationships/slideLayout" Target="../slideLayouts/slideLayout2.xml"/><Relationship Id="rId6" Type="http://schemas.openxmlformats.org/officeDocument/2006/relationships/slide" Target="slide21.xml"/><Relationship Id="rId5" Type="http://schemas.openxmlformats.org/officeDocument/2006/relationships/slide" Target="slide18.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slide" Target="slide16.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slide" Target="slide17.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8.png"/><Relationship Id="rId2" Type="http://schemas.openxmlformats.org/officeDocument/2006/relationships/slide" Target="slide9.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3.xml"/><Relationship Id="rId4" Type="http://schemas.openxmlformats.org/officeDocument/2006/relationships/slide" Target="slide1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8.png"/><Relationship Id="rId2" Type="http://schemas.openxmlformats.org/officeDocument/2006/relationships/slide" Target="slide9.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3.xml"/><Relationship Id="rId4" Type="http://schemas.openxmlformats.org/officeDocument/2006/relationships/slide" Target="slide17.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8.png"/><Relationship Id="rId2" Type="http://schemas.openxmlformats.org/officeDocument/2006/relationships/slide" Target="slide9.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slide" Target="slide13.xml"/><Relationship Id="rId4" Type="http://schemas.openxmlformats.org/officeDocument/2006/relationships/slide" Target="slide17.xml"/></Relationships>
</file>

<file path=ppt/slides/_rels/slide25.xml.rels><?xml version="1.0" encoding="UTF-8" standalone="yes"?>
<Relationships xmlns="http://schemas.openxmlformats.org/package/2006/relationships"><Relationship Id="rId3" Type="http://schemas.openxmlformats.org/officeDocument/2006/relationships/slide" Target="slide26.xm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6.png"/><Relationship Id="rId9"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5.png"/><Relationship Id="rId5" Type="http://schemas.openxmlformats.org/officeDocument/2006/relationships/image" Target="../media/image4.png"/><Relationship Id="rId10" Type="http://schemas.microsoft.com/office/2007/relationships/hdphoto" Target="../media/hdphoto2.wdp"/><Relationship Id="rId4" Type="http://schemas.openxmlformats.org/officeDocument/2006/relationships/image" Target="../media/image6.pn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5.png"/><Relationship Id="rId5" Type="http://schemas.openxmlformats.org/officeDocument/2006/relationships/image" Target="../media/image4.png"/><Relationship Id="rId10" Type="http://schemas.microsoft.com/office/2007/relationships/hdphoto" Target="../media/hdphoto1.wdp"/><Relationship Id="rId4" Type="http://schemas.openxmlformats.org/officeDocument/2006/relationships/image" Target="../media/image6.png"/><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7.jpeg"/><Relationship Id="rId2" Type="http://schemas.openxmlformats.org/officeDocument/2006/relationships/slide" Target="slide9.xml"/><Relationship Id="rId1" Type="http://schemas.openxmlformats.org/officeDocument/2006/relationships/slideLayout" Target="../slideLayouts/slideLayout2.xml"/><Relationship Id="rId6" Type="http://schemas.openxmlformats.org/officeDocument/2006/relationships/slide" Target="slide13.xml"/><Relationship Id="rId5" Type="http://schemas.openxmlformats.org/officeDocument/2006/relationships/slide" Target="slide11.xml"/><Relationship Id="rId4" Type="http://schemas.openxmlformats.org/officeDocument/2006/relationships/slide" Target="slide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239A4DF-AAE8-4B0D-800F-288C7329EF91}"/>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pic>
        <p:nvPicPr>
          <p:cNvPr id="5" name="Picture 4">
            <a:extLst>
              <a:ext uri="{FF2B5EF4-FFF2-40B4-BE49-F238E27FC236}">
                <a16:creationId xmlns:a16="http://schemas.microsoft.com/office/drawing/2014/main" id="{3C8A23C2-4E97-4713-B451-765E9C854ABB}"/>
              </a:ext>
            </a:extLst>
          </p:cNvPr>
          <p:cNvPicPr>
            <a:picLocks noChangeAspect="1"/>
          </p:cNvPicPr>
          <p:nvPr/>
        </p:nvPicPr>
        <p:blipFill rotWithShape="1">
          <a:blip r:embed="rId2"/>
          <a:srcRect l="20420" t="8979" r="11815" b="10898"/>
          <a:stretch/>
        </p:blipFill>
        <p:spPr>
          <a:xfrm>
            <a:off x="2214283" y="2312892"/>
            <a:ext cx="1524124" cy="1766049"/>
          </a:xfrm>
          <a:prstGeom prst="rect">
            <a:avLst/>
          </a:prstGeom>
        </p:spPr>
      </p:pic>
      <p:pic>
        <p:nvPicPr>
          <p:cNvPr id="6" name="Picture 5">
            <a:extLst>
              <a:ext uri="{FF2B5EF4-FFF2-40B4-BE49-F238E27FC236}">
                <a16:creationId xmlns:a16="http://schemas.microsoft.com/office/drawing/2014/main" id="{DB1E296E-36D2-4559-AAAB-65CFE6F5D82C}"/>
              </a:ext>
            </a:extLst>
          </p:cNvPr>
          <p:cNvPicPr>
            <a:picLocks noChangeAspect="1"/>
          </p:cNvPicPr>
          <p:nvPr/>
        </p:nvPicPr>
        <p:blipFill rotWithShape="1">
          <a:blip r:embed="rId3"/>
          <a:srcRect t="2745"/>
          <a:stretch/>
        </p:blipFill>
        <p:spPr>
          <a:xfrm>
            <a:off x="6612496" y="0"/>
            <a:ext cx="3966509" cy="6858000"/>
          </a:xfrm>
          <a:prstGeom prst="rect">
            <a:avLst/>
          </a:prstGeom>
        </p:spPr>
      </p:pic>
      <p:sp>
        <p:nvSpPr>
          <p:cNvPr id="7" name="Rectangle: Rounded Corners 6">
            <a:extLst>
              <a:ext uri="{FF2B5EF4-FFF2-40B4-BE49-F238E27FC236}">
                <a16:creationId xmlns:a16="http://schemas.microsoft.com/office/drawing/2014/main" id="{7F313F81-5F30-4BBB-B584-83BC7860B76B}"/>
              </a:ext>
            </a:extLst>
          </p:cNvPr>
          <p:cNvSpPr/>
          <p:nvPr/>
        </p:nvSpPr>
        <p:spPr>
          <a:xfrm>
            <a:off x="7939042" y="2578586"/>
            <a:ext cx="1384419" cy="760409"/>
          </a:xfrm>
          <a:prstGeom prst="roundRect">
            <a:avLst>
              <a:gd name="adj" fmla="val 50000"/>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Oval 7">
            <a:extLst>
              <a:ext uri="{FF2B5EF4-FFF2-40B4-BE49-F238E27FC236}">
                <a16:creationId xmlns:a16="http://schemas.microsoft.com/office/drawing/2014/main" id="{F01C3364-F5E5-4F96-9FF5-3D7BC6F242DF}"/>
              </a:ext>
            </a:extLst>
          </p:cNvPr>
          <p:cNvSpPr/>
          <p:nvPr/>
        </p:nvSpPr>
        <p:spPr>
          <a:xfrm>
            <a:off x="7977499" y="2638325"/>
            <a:ext cx="653753" cy="640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26" name="Picture 2" descr="Con chuột png | PNGEgg">
            <a:extLst>
              <a:ext uri="{FF2B5EF4-FFF2-40B4-BE49-F238E27FC236}">
                <a16:creationId xmlns:a16="http://schemas.microsoft.com/office/drawing/2014/main" id="{2A83431C-C422-4E16-9B8D-D8F46E3CFE5C}"/>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857" b="97082" l="2299" r="95115">
                        <a14:foregroundMark x1="9770" y1="5305" x2="19253" y2="10875"/>
                        <a14:foregroundMark x1="5747" y1="4509" x2="12069" y2="20424"/>
                        <a14:foregroundMark x1="2299" y1="2387" x2="2299" y2="2387"/>
                        <a14:foregroundMark x1="23276" y1="30769" x2="67529" y2="74005"/>
                        <a14:foregroundMark x1="43103" y1="37401" x2="79885" y2="74801"/>
                        <a14:foregroundMark x1="46839" y1="39788" x2="80460" y2="75597"/>
                        <a14:foregroundMark x1="53736" y1="41379" x2="65805" y2="49602"/>
                        <a14:foregroundMark x1="65805" y1="49602" x2="66092" y2="49867"/>
                        <a14:foregroundMark x1="46552" y1="35544" x2="58908" y2="40584"/>
                        <a14:foregroundMark x1="72701" y1="78249" x2="85057" y2="89125"/>
                        <a14:foregroundMark x1="89655" y1="85676" x2="91954" y2="90451"/>
                        <a14:foregroundMark x1="95402" y1="87533" x2="95402" y2="87533"/>
                        <a14:foregroundMark x1="87069" y1="94430" x2="87069" y2="94430"/>
                        <a14:foregroundMark x1="86782" y1="97082" x2="86782" y2="97082"/>
                      </a14:backgroundRemoval>
                    </a14:imgEffect>
                  </a14:imgLayer>
                </a14:imgProps>
              </a:ext>
              <a:ext uri="{28A0092B-C50C-407E-A947-70E740481C1C}">
                <a14:useLocalDpi xmlns:a14="http://schemas.microsoft.com/office/drawing/2010/main" val="0"/>
              </a:ext>
            </a:extLst>
          </a:blip>
          <a:srcRect/>
          <a:stretch>
            <a:fillRect/>
          </a:stretch>
        </p:blipFill>
        <p:spPr bwMode="auto">
          <a:xfrm>
            <a:off x="6267470" y="7217663"/>
            <a:ext cx="492062" cy="53306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58EAFA7E-C578-4A7C-A51B-64B47696A4EE}"/>
              </a:ext>
            </a:extLst>
          </p:cNvPr>
          <p:cNvPicPr>
            <a:picLocks noChangeAspect="1"/>
          </p:cNvPicPr>
          <p:nvPr/>
        </p:nvPicPr>
        <p:blipFill>
          <a:blip r:embed="rId6"/>
          <a:stretch>
            <a:fillRect/>
          </a:stretch>
        </p:blipFill>
        <p:spPr>
          <a:xfrm>
            <a:off x="2062353" y="4186519"/>
            <a:ext cx="1827983" cy="2085446"/>
          </a:xfrm>
          <a:prstGeom prst="rect">
            <a:avLst/>
          </a:prstGeom>
        </p:spPr>
      </p:pic>
      <p:pic>
        <p:nvPicPr>
          <p:cNvPr id="9" name="Picture 8">
            <a:extLst>
              <a:ext uri="{FF2B5EF4-FFF2-40B4-BE49-F238E27FC236}">
                <a16:creationId xmlns:a16="http://schemas.microsoft.com/office/drawing/2014/main" id="{2220C39F-7176-4638-8159-7EDB04EF499C}"/>
              </a:ext>
            </a:extLst>
          </p:cNvPr>
          <p:cNvPicPr>
            <a:picLocks noChangeAspect="1"/>
          </p:cNvPicPr>
          <p:nvPr/>
        </p:nvPicPr>
        <p:blipFill rotWithShape="1">
          <a:blip r:embed="rId7"/>
          <a:srcRect r="35589" b="66830"/>
          <a:stretch/>
        </p:blipFill>
        <p:spPr>
          <a:xfrm>
            <a:off x="0" y="0"/>
            <a:ext cx="1296237" cy="280735"/>
          </a:xfrm>
          <a:prstGeom prst="rect">
            <a:avLst/>
          </a:prstGeom>
        </p:spPr>
      </p:pic>
    </p:spTree>
    <p:extLst>
      <p:ext uri="{BB962C8B-B14F-4D97-AF65-F5344CB8AC3E}">
        <p14:creationId xmlns:p14="http://schemas.microsoft.com/office/powerpoint/2010/main" val="3196618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4.79167E-6 -3.7037E-6 L -0.24622 -0.56504 " pathEditMode="relative" rAng="0" ptsTypes="AA">
                                      <p:cBhvr>
                                        <p:cTn id="6" dur="1000" fill="hold"/>
                                        <p:tgtEl>
                                          <p:spTgt spid="1026"/>
                                        </p:tgtEl>
                                        <p:attrNameLst>
                                          <p:attrName>ppt_x</p:attrName>
                                          <p:attrName>ppt_y</p:attrName>
                                        </p:attrNameLst>
                                      </p:cBhvr>
                                      <p:rCtr x="-12318" y="-28264"/>
                                    </p:animMotion>
                                  </p:childTnLst>
                                </p:cTn>
                              </p:par>
                              <p:par>
                                <p:cTn id="7" presetID="10" presetClass="entr" presetSubtype="0" fill="hold" nodeType="withEffect">
                                  <p:stCondLst>
                                    <p:cond delay="70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500"/>
                                        <p:tgtEl>
                                          <p:spTgt spid="6"/>
                                        </p:tgtEl>
                                      </p:cBhvr>
                                    </p:animEffect>
                                  </p:childTnLst>
                                </p:cTn>
                              </p:par>
                              <p:par>
                                <p:cTn id="10" presetID="10" presetClass="entr" presetSubtype="0" fill="hold" grpId="0" nodeType="withEffect">
                                  <p:stCondLst>
                                    <p:cond delay="70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grpId="0" nodeType="withEffect">
                                  <p:stCondLst>
                                    <p:cond delay="7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1</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hlinkClick r:id="rId2" action="ppaction://hlinksldjump"/>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1</a:t>
            </a:r>
            <a:endParaRPr lang="vi-VN" b="1">
              <a:solidFill>
                <a:srgbClr val="B1B1B1"/>
              </a:solidFill>
              <a:latin typeface="Arial" panose="020B0604020202020204" pitchFamily="34" charset="0"/>
              <a:cs typeface="Arial" panose="020B0604020202020204" pitchFamily="34" charset="0"/>
            </a:endParaRPr>
          </a:p>
        </p:txBody>
      </p:sp>
      <p:pic>
        <p:nvPicPr>
          <p:cNvPr id="9" name="Picture 8">
            <a:hlinkClick r:id="rId2"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3"/>
          <a:srcRect l="59276" t="7175" r="18223" b="15584"/>
          <a:stretch/>
        </p:blipFill>
        <p:spPr>
          <a:xfrm>
            <a:off x="6740734" y="6191046"/>
            <a:ext cx="1188720" cy="666954"/>
          </a:xfrm>
          <a:prstGeom prst="rect">
            <a:avLst/>
          </a:prstGeom>
        </p:spPr>
      </p:pic>
      <p:sp>
        <p:nvSpPr>
          <p:cNvPr id="10" name="Rectangle: Rounded Corners 9">
            <a:extLst>
              <a:ext uri="{FF2B5EF4-FFF2-40B4-BE49-F238E27FC236}">
                <a16:creationId xmlns:a16="http://schemas.microsoft.com/office/drawing/2014/main" id="{8904944E-ECF0-4EB8-8B6D-0C84CFAC9E5A}"/>
              </a:ext>
            </a:extLst>
          </p:cNvPr>
          <p:cNvSpPr/>
          <p:nvPr/>
        </p:nvSpPr>
        <p:spPr>
          <a:xfrm>
            <a:off x="4999160"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141414"/>
                </a:solidFill>
                <a:latin typeface="Arial" panose="020B0604020202020204" pitchFamily="34" charset="0"/>
                <a:cs typeface="Arial" panose="020B0604020202020204" pitchFamily="34" charset="0"/>
              </a:rPr>
              <a:t>2</a:t>
            </a:r>
            <a:endParaRPr lang="vi-VN" b="1">
              <a:solidFill>
                <a:srgbClr val="141414"/>
              </a:solidFill>
              <a:latin typeface="Arial" panose="020B0604020202020204" pitchFamily="34" charset="0"/>
              <a:cs typeface="Arial" panose="020B0604020202020204" pitchFamily="34" charset="0"/>
            </a:endParaRPr>
          </a:p>
        </p:txBody>
      </p:sp>
      <p:sp>
        <p:nvSpPr>
          <p:cNvPr id="11" name="Rectangle: Rounded Corners 10">
            <a:hlinkClick r:id="rId4" action="ppaction://hlinksldjump"/>
            <a:extLst>
              <a:ext uri="{FF2B5EF4-FFF2-40B4-BE49-F238E27FC236}">
                <a16:creationId xmlns:a16="http://schemas.microsoft.com/office/drawing/2014/main" id="{518F98C0-42E9-4D66-9A2B-4E33474C90DB}"/>
              </a:ext>
            </a:extLst>
          </p:cNvPr>
          <p:cNvSpPr/>
          <p:nvPr/>
        </p:nvSpPr>
        <p:spPr>
          <a:xfrm>
            <a:off x="5583344"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5" action="ppaction://hlinksldjump"/>
            <a:extLst>
              <a:ext uri="{FF2B5EF4-FFF2-40B4-BE49-F238E27FC236}">
                <a16:creationId xmlns:a16="http://schemas.microsoft.com/office/drawing/2014/main" id="{028CC0AF-C509-4A88-8A1D-DFBD1161C22D}"/>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1989318E-60E1-B8ED-56E3-65A8C68506EE}"/>
              </a:ext>
            </a:extLst>
          </p:cNvPr>
          <p:cNvSpPr txBox="1"/>
          <p:nvPr/>
        </p:nvSpPr>
        <p:spPr>
          <a:xfrm>
            <a:off x="3651025" y="225477"/>
            <a:ext cx="6782760" cy="523220"/>
          </a:xfrm>
          <a:prstGeom prst="rect">
            <a:avLst/>
          </a:prstGeom>
          <a:noFill/>
        </p:spPr>
        <p:txBody>
          <a:bodyPr wrap="square">
            <a:spAutoFit/>
          </a:bodyPr>
          <a:lstStyle/>
          <a:p>
            <a:r>
              <a:rPr lang="en-US" sz="2800" dirty="0" err="1">
                <a:solidFill>
                  <a:schemeClr val="bg1"/>
                </a:solidFill>
                <a:latin typeface="Times New Roman" panose="02020603050405020304" pitchFamily="18" charset="0"/>
                <a:cs typeface="Times New Roman" panose="02020603050405020304" pitchFamily="18" charset="0"/>
              </a:rPr>
              <a:t>Giới</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Thiệu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Vê</a:t>
            </a:r>
            <a:r>
              <a:rPr lang="en-US" sz="2800" dirty="0">
                <a:solidFill>
                  <a:schemeClr val="bg1"/>
                </a:solidFill>
                <a:latin typeface="Times New Roman" panose="02020603050405020304" pitchFamily="18" charset="0"/>
                <a:cs typeface="Times New Roman" panose="02020603050405020304" pitchFamily="18" charset="0"/>
              </a:rPr>
              <a:t>̀ PCA Và </a:t>
            </a:r>
            <a:r>
              <a:rPr lang="en-US" sz="2800" dirty="0" err="1">
                <a:solidFill>
                  <a:schemeClr val="bg1"/>
                </a:solidFill>
                <a:latin typeface="Times New Roman" panose="02020603050405020304" pitchFamily="18" charset="0"/>
                <a:cs typeface="Times New Roman" panose="02020603050405020304" pitchFamily="18" charset="0"/>
              </a:rPr>
              <a:t>Giảm</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Chiều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Dư</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Liệu</a:t>
            </a:r>
            <a:endParaRPr lang="vi-VN" sz="2800" b="1" dirty="0">
              <a:solidFill>
                <a:schemeClr val="bg1"/>
              </a:solidFill>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8F40F2B8-DBD9-2B57-FAF6-BB920C12F69C}"/>
              </a:ext>
            </a:extLst>
          </p:cNvPr>
          <p:cNvSpPr txBox="1"/>
          <p:nvPr/>
        </p:nvSpPr>
        <p:spPr>
          <a:xfrm>
            <a:off x="679485" y="2427135"/>
            <a:ext cx="4442814" cy="2483885"/>
          </a:xfrm>
          <a:prstGeom prst="rect">
            <a:avLst/>
          </a:prstGeom>
          <a:noFill/>
        </p:spPr>
        <p:txBody>
          <a:bodyPr wrap="square" rtlCol="0">
            <a:spAutoFit/>
          </a:bodyPr>
          <a:lstStyle/>
          <a:p>
            <a:pPr>
              <a:lnSpc>
                <a:spcPct val="107000"/>
              </a:lnSpc>
              <a:spcAft>
                <a:spcPts val="800"/>
              </a:spcAft>
            </a:pPr>
            <a:r>
              <a:rPr lang="vi-VN" sz="20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Giảm chiều dữ liệu là gì ?</a:t>
            </a:r>
            <a:endParaRPr lang="en-US" sz="20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20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Giảm</a:t>
            </a:r>
            <a:r>
              <a:rPr lang="en-US" sz="20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20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(Dimensionality Reduction)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là</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quá</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trình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chuyển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đổi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gian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cao</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với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nhiều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hoặc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đặc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trưng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sang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gian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thấp</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vẫn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lại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thuộc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trọng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nhất</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dirty="0"/>
          </a:p>
        </p:txBody>
      </p:sp>
      <p:pic>
        <p:nvPicPr>
          <p:cNvPr id="2050" name="Picture 2" descr="Image result for data dimensionality reduction">
            <a:extLst>
              <a:ext uri="{FF2B5EF4-FFF2-40B4-BE49-F238E27FC236}">
                <a16:creationId xmlns:a16="http://schemas.microsoft.com/office/drawing/2014/main" id="{7EC94E41-E392-6452-B75C-85DE1983D96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20224" y="2096212"/>
            <a:ext cx="5201653" cy="34987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29883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1</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hlinkClick r:id="rId2" action="ppaction://hlinksldjump"/>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1</a:t>
            </a:r>
            <a:endParaRPr lang="vi-VN" b="1">
              <a:solidFill>
                <a:srgbClr val="B1B1B1"/>
              </a:solidFill>
              <a:latin typeface="Arial" panose="020B0604020202020204" pitchFamily="34" charset="0"/>
              <a:cs typeface="Arial" panose="020B0604020202020204" pitchFamily="34" charset="0"/>
            </a:endParaRPr>
          </a:p>
        </p:txBody>
      </p:sp>
      <p:pic>
        <p:nvPicPr>
          <p:cNvPr id="9" name="Picture 8">
            <a:hlinkClick r:id="rId2"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3"/>
          <a:srcRect l="59276" t="7175" r="18223" b="15584"/>
          <a:stretch/>
        </p:blipFill>
        <p:spPr>
          <a:xfrm>
            <a:off x="6740734" y="6191046"/>
            <a:ext cx="1188720" cy="666954"/>
          </a:xfrm>
          <a:prstGeom prst="rect">
            <a:avLst/>
          </a:prstGeom>
        </p:spPr>
      </p:pic>
      <p:sp>
        <p:nvSpPr>
          <p:cNvPr id="10" name="Rectangle: Rounded Corners 9">
            <a:extLst>
              <a:ext uri="{FF2B5EF4-FFF2-40B4-BE49-F238E27FC236}">
                <a16:creationId xmlns:a16="http://schemas.microsoft.com/office/drawing/2014/main" id="{8904944E-ECF0-4EB8-8B6D-0C84CFAC9E5A}"/>
              </a:ext>
            </a:extLst>
          </p:cNvPr>
          <p:cNvSpPr/>
          <p:nvPr/>
        </p:nvSpPr>
        <p:spPr>
          <a:xfrm>
            <a:off x="5576741"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141414"/>
                </a:solidFill>
                <a:latin typeface="Arial" panose="020B0604020202020204" pitchFamily="34" charset="0"/>
                <a:cs typeface="Arial" panose="020B0604020202020204" pitchFamily="34" charset="0"/>
              </a:rPr>
              <a:t>3</a:t>
            </a:r>
            <a:endParaRPr lang="vi-VN" b="1">
              <a:solidFill>
                <a:srgbClr val="141414"/>
              </a:solidFill>
              <a:latin typeface="Arial" panose="020B0604020202020204" pitchFamily="34" charset="0"/>
              <a:cs typeface="Arial" panose="020B0604020202020204" pitchFamily="34" charset="0"/>
            </a:endParaRPr>
          </a:p>
        </p:txBody>
      </p:sp>
      <p:sp>
        <p:nvSpPr>
          <p:cNvPr id="11" name="Rectangle: Rounded Corners 10">
            <a:hlinkClick r:id="rId4" action="ppaction://hlinksldjump"/>
            <a:extLst>
              <a:ext uri="{FF2B5EF4-FFF2-40B4-BE49-F238E27FC236}">
                <a16:creationId xmlns:a16="http://schemas.microsoft.com/office/drawing/2014/main" id="{518F98C0-42E9-4D66-9A2B-4E33474C90DB}"/>
              </a:ext>
            </a:extLst>
          </p:cNvPr>
          <p:cNvSpPr/>
          <p:nvPr/>
        </p:nvSpPr>
        <p:spPr>
          <a:xfrm>
            <a:off x="4993435"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2</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5" action="ppaction://hlinksldjump"/>
            <a:extLst>
              <a:ext uri="{FF2B5EF4-FFF2-40B4-BE49-F238E27FC236}">
                <a16:creationId xmlns:a16="http://schemas.microsoft.com/office/drawing/2014/main" id="{028CC0AF-C509-4A88-8A1D-DFBD1161C22D}"/>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9C14E010-9EB6-B111-C3EF-93EFD2DF7076}"/>
              </a:ext>
            </a:extLst>
          </p:cNvPr>
          <p:cNvSpPr txBox="1"/>
          <p:nvPr/>
        </p:nvSpPr>
        <p:spPr>
          <a:xfrm>
            <a:off x="2921896" y="1814468"/>
            <a:ext cx="6179418" cy="4033027"/>
          </a:xfrm>
          <a:prstGeom prst="rect">
            <a:avLst/>
          </a:prstGeom>
          <a:noFill/>
        </p:spPr>
        <p:txBody>
          <a:bodyPr wrap="square">
            <a:spAutoFit/>
          </a:bodyPr>
          <a:lstStyle/>
          <a:p>
            <a:pPr>
              <a:lnSpc>
                <a:spcPct val="107000"/>
              </a:lnSpc>
              <a:spcAft>
                <a:spcPts val="800"/>
              </a:spcAft>
            </a:pPr>
            <a:r>
              <a:rPr lang="vi-VN"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Định nghĩa</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18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Giảm chiều dữ liệu</a:t>
            </a:r>
            <a:r>
              <a:rPr lang="vi-VN"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Chuyển</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đổi</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gian</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Giảm</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chuyển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đổi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gian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cao</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nhiều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đặc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trưng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sang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gian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thấp</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ít</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đặc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trưng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Mục</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tiêu</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Duy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trì</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lớn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ý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nghĩa</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hoặc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thông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tin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ban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đầu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đồng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thời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loại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bỏ</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nhiễu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giảm</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phức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tạp</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toán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cải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thiện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khả</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năng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trực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hóa</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hoặc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xử</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lý</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Cơ</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sở</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Quá</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trình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giảm</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thường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dựa</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trên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việc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tìm</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nội</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tại</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(intrinsic dimension)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tức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số</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thực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sự</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cần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thiết</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biểu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diễn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mà</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làm</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mất</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cấu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trúc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trọng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5" name="TextBox 14">
            <a:extLst>
              <a:ext uri="{FF2B5EF4-FFF2-40B4-BE49-F238E27FC236}">
                <a16:creationId xmlns:a16="http://schemas.microsoft.com/office/drawing/2014/main" id="{1BB340ED-0D1E-CC3D-4A37-0A3044433128}"/>
              </a:ext>
            </a:extLst>
          </p:cNvPr>
          <p:cNvSpPr txBox="1"/>
          <p:nvPr/>
        </p:nvSpPr>
        <p:spPr>
          <a:xfrm>
            <a:off x="3651025" y="225477"/>
            <a:ext cx="6782760" cy="523220"/>
          </a:xfrm>
          <a:prstGeom prst="rect">
            <a:avLst/>
          </a:prstGeom>
          <a:noFill/>
        </p:spPr>
        <p:txBody>
          <a:bodyPr wrap="square">
            <a:spAutoFit/>
          </a:bodyPr>
          <a:lstStyle/>
          <a:p>
            <a:r>
              <a:rPr lang="en-US" sz="2800" dirty="0" err="1">
                <a:solidFill>
                  <a:schemeClr val="bg1"/>
                </a:solidFill>
                <a:latin typeface="Times New Roman" panose="02020603050405020304" pitchFamily="18" charset="0"/>
                <a:cs typeface="Times New Roman" panose="02020603050405020304" pitchFamily="18" charset="0"/>
              </a:rPr>
              <a:t>Giới</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Thiệu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Vê</a:t>
            </a:r>
            <a:r>
              <a:rPr lang="en-US" sz="2800" dirty="0">
                <a:solidFill>
                  <a:schemeClr val="bg1"/>
                </a:solidFill>
                <a:latin typeface="Times New Roman" panose="02020603050405020304" pitchFamily="18" charset="0"/>
                <a:cs typeface="Times New Roman" panose="02020603050405020304" pitchFamily="18" charset="0"/>
              </a:rPr>
              <a:t>̀ PCA Và </a:t>
            </a:r>
            <a:r>
              <a:rPr lang="en-US" sz="2800" dirty="0" err="1">
                <a:solidFill>
                  <a:schemeClr val="bg1"/>
                </a:solidFill>
                <a:latin typeface="Times New Roman" panose="02020603050405020304" pitchFamily="18" charset="0"/>
                <a:cs typeface="Times New Roman" panose="02020603050405020304" pitchFamily="18" charset="0"/>
              </a:rPr>
              <a:t>Giảm</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Chiều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Dư</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Liệu</a:t>
            </a:r>
            <a:endParaRPr lang="vi-VN" sz="2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61209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2</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000000"/>
                </a:solidFill>
                <a:latin typeface="Arial" panose="020B0604020202020204" pitchFamily="34" charset="0"/>
                <a:cs typeface="Arial" panose="020B0604020202020204" pitchFamily="34" charset="0"/>
              </a:rPr>
              <a:t>1</a:t>
            </a:r>
            <a:endParaRPr lang="vi-VN" b="1">
              <a:solidFill>
                <a:srgbClr val="000000"/>
              </a:solidFill>
              <a:latin typeface="Arial" panose="020B0604020202020204" pitchFamily="34" charset="0"/>
              <a:cs typeface="Arial" panose="020B0604020202020204" pitchFamily="34" charset="0"/>
            </a:endParaRPr>
          </a:p>
        </p:txBody>
      </p:sp>
      <p:pic>
        <p:nvPicPr>
          <p:cNvPr id="9" name="Picture 8">
            <a:hlinkClick r:id="rId2"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3"/>
          <a:srcRect l="59276" t="7175" r="18223" b="15584"/>
          <a:stretch/>
        </p:blipFill>
        <p:spPr>
          <a:xfrm>
            <a:off x="6740734" y="6191046"/>
            <a:ext cx="1188720" cy="666954"/>
          </a:xfrm>
          <a:prstGeom prst="rect">
            <a:avLst/>
          </a:prstGeom>
        </p:spPr>
      </p:pic>
      <p:sp>
        <p:nvSpPr>
          <p:cNvPr id="10" name="Rectangle: Rounded Corners 9">
            <a:hlinkClick r:id="rId4" action="ppaction://hlinksldjump"/>
            <a:extLst>
              <a:ext uri="{FF2B5EF4-FFF2-40B4-BE49-F238E27FC236}">
                <a16:creationId xmlns:a16="http://schemas.microsoft.com/office/drawing/2014/main" id="{8904944E-ECF0-4EB8-8B6D-0C84CFAC9E5A}"/>
              </a:ext>
            </a:extLst>
          </p:cNvPr>
          <p:cNvSpPr/>
          <p:nvPr/>
        </p:nvSpPr>
        <p:spPr>
          <a:xfrm>
            <a:off x="499916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2</a:t>
            </a:r>
            <a:endParaRPr lang="vi-VN" b="1">
              <a:solidFill>
                <a:srgbClr val="B1B1B1"/>
              </a:solidFill>
              <a:latin typeface="Arial" panose="020B0604020202020204" pitchFamily="34" charset="0"/>
              <a:cs typeface="Arial" panose="020B0604020202020204" pitchFamily="34" charset="0"/>
            </a:endParaRPr>
          </a:p>
        </p:txBody>
      </p:sp>
      <p:sp>
        <p:nvSpPr>
          <p:cNvPr id="11" name="Rectangle: Rounded Corners 10">
            <a:hlinkClick r:id="rId5" action="ppaction://hlinksldjump"/>
            <a:extLst>
              <a:ext uri="{FF2B5EF4-FFF2-40B4-BE49-F238E27FC236}">
                <a16:creationId xmlns:a16="http://schemas.microsoft.com/office/drawing/2014/main" id="{518F98C0-42E9-4D66-9A2B-4E33474C90DB}"/>
              </a:ext>
            </a:extLst>
          </p:cNvPr>
          <p:cNvSpPr/>
          <p:nvPr/>
        </p:nvSpPr>
        <p:spPr>
          <a:xfrm>
            <a:off x="5583344"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6" action="ppaction://hlinksldjump"/>
            <a:extLst>
              <a:ext uri="{FF2B5EF4-FFF2-40B4-BE49-F238E27FC236}">
                <a16:creationId xmlns:a16="http://schemas.microsoft.com/office/drawing/2014/main" id="{028CC0AF-C509-4A88-8A1D-DFBD1161C22D}"/>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E04CB63C-143C-C484-CB35-55D54A348CE8}"/>
              </a:ext>
            </a:extLst>
          </p:cNvPr>
          <p:cNvSpPr txBox="1"/>
          <p:nvPr/>
        </p:nvSpPr>
        <p:spPr>
          <a:xfrm>
            <a:off x="3349353" y="276870"/>
            <a:ext cx="7479067" cy="523220"/>
          </a:xfrm>
          <a:prstGeom prst="rect">
            <a:avLst/>
          </a:prstGeom>
          <a:noFill/>
        </p:spPr>
        <p:txBody>
          <a:bodyPr wrap="square">
            <a:spAutoFit/>
          </a:bodyPr>
          <a:lstStyle/>
          <a:p>
            <a:r>
              <a:rPr lang="en-US" sz="2800" dirty="0" err="1">
                <a:solidFill>
                  <a:schemeClr val="bg1"/>
                </a:solidFill>
                <a:latin typeface="Times New Roman" panose="02020603050405020304" pitchFamily="18" charset="0"/>
                <a:cs typeface="Times New Roman" panose="02020603050405020304" pitchFamily="18" charset="0"/>
              </a:rPr>
              <a:t>Các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Thành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Phần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Chính</a:t>
            </a:r>
            <a:r>
              <a:rPr lang="en-US" sz="2800" dirty="0">
                <a:solidFill>
                  <a:schemeClr val="bg1"/>
                </a:solidFill>
                <a:latin typeface="Times New Roman" panose="02020603050405020304" pitchFamily="18" charset="0"/>
                <a:cs typeface="Times New Roman" panose="02020603050405020304" pitchFamily="18" charset="0"/>
              </a:rPr>
              <a:t> Và Quy </a:t>
            </a:r>
            <a:r>
              <a:rPr lang="en-US" sz="2800" dirty="0" err="1">
                <a:solidFill>
                  <a:schemeClr val="bg1"/>
                </a:solidFill>
                <a:latin typeface="Times New Roman" panose="02020603050405020304" pitchFamily="18" charset="0"/>
                <a:cs typeface="Times New Roman" panose="02020603050405020304" pitchFamily="18" charset="0"/>
              </a:rPr>
              <a:t>Trình</a:t>
            </a:r>
            <a:r>
              <a:rPr lang="en-US" sz="2800" dirty="0">
                <a:solidFill>
                  <a:schemeClr val="bg1"/>
                </a:solidFill>
                <a:latin typeface="Times New Roman" panose="02020603050405020304" pitchFamily="18" charset="0"/>
                <a:cs typeface="Times New Roman" panose="02020603050405020304" pitchFamily="18" charset="0"/>
              </a:rPr>
              <a:t> PCA</a:t>
            </a:r>
            <a:endParaRPr lang="vi-VN" sz="2800"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F43AF3F3-A894-F883-ADFC-6A801D46F74A}"/>
              </a:ext>
            </a:extLst>
          </p:cNvPr>
          <p:cNvSpPr txBox="1"/>
          <p:nvPr/>
        </p:nvSpPr>
        <p:spPr>
          <a:xfrm>
            <a:off x="2493635" y="1757531"/>
            <a:ext cx="6179418" cy="4033027"/>
          </a:xfrm>
          <a:prstGeom prst="rect">
            <a:avLst/>
          </a:prstGeom>
          <a:noFill/>
        </p:spPr>
        <p:txBody>
          <a:bodyPr wrap="square">
            <a:spAutoFit/>
          </a:bodyPr>
          <a:lstStyle/>
          <a:p>
            <a:pPr algn="ctr">
              <a:lnSpc>
                <a:spcPct val="107000"/>
              </a:lnSpc>
              <a:spcAft>
                <a:spcPts val="800"/>
              </a:spcAft>
            </a:pPr>
            <a:r>
              <a:rPr lang="vi-VN" sz="1800" b="1" u="sng"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Các thành phần chính </a:t>
            </a:r>
            <a:r>
              <a:rPr lang="en-US" sz="1800" b="1" u="sng" kern="100"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của</a:t>
            </a:r>
            <a:r>
              <a:rPr lang="en-US" sz="1800" b="1" u="sng"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PCA</a:t>
            </a:r>
            <a:endParaRPr lang="en-US" sz="1400" u="sng"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Times New Roman" panose="02020603050405020304" pitchFamily="18" charset="0"/>
              <a:buChar char="•"/>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PCA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đổi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ban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đầu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thành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thành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chính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mỗi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thành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chính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kết</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hợp</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tuyến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gốc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Times New Roman" panose="02020603050405020304" pitchFamily="18" charset="0"/>
              <a:buChar char="•"/>
            </a:pP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thành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chính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sắp</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xếp</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theo</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thứ</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tự</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giảm</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dần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mức</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đóng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góp</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vào</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tổng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phương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sai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Times New Roman" panose="02020603050405020304" pitchFamily="18" charset="0"/>
              <a:buChar char="•"/>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Thành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chính</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đầu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tiên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(PC1)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là</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hướng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(vector)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mà</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tại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đó</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phương</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sai</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lớn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nhất</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Phương sai lớn nhất: Sự phân tán dữ liệu dọc theo PC1 là lớn nhất so với bất kỳ hướng nào khác. Phương sai đo lường mức độ mà dữ liệu trải rộng ra, nên PC1 có phương sai lớn nhất.</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Times New Roman" panose="02020603050405020304" pitchFamily="18" charset="0"/>
              <a:buChar char="•"/>
            </a:pP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Thành phần chính thứ hai (PC2) có hướng vuông góc với PC1, có phương sai lớn thứ hai, và cứ tiếp tục như vậy</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18907114"/>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2</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hlinkClick r:id="rId2" action="ppaction://hlinksldjump"/>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1</a:t>
            </a:r>
            <a:endParaRPr lang="vi-VN" b="1">
              <a:solidFill>
                <a:srgbClr val="B1B1B1"/>
              </a:solidFill>
              <a:latin typeface="Arial" panose="020B0604020202020204" pitchFamily="34" charset="0"/>
              <a:cs typeface="Arial" panose="020B0604020202020204" pitchFamily="34" charset="0"/>
            </a:endParaRPr>
          </a:p>
        </p:txBody>
      </p:sp>
      <p:pic>
        <p:nvPicPr>
          <p:cNvPr id="9" name="Picture 8">
            <a:hlinkClick r:id="rId3"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4"/>
          <a:srcRect l="59276" t="7175" r="18223" b="15584"/>
          <a:stretch/>
        </p:blipFill>
        <p:spPr>
          <a:xfrm>
            <a:off x="6740734" y="6191046"/>
            <a:ext cx="1188720" cy="666954"/>
          </a:xfrm>
          <a:prstGeom prst="rect">
            <a:avLst/>
          </a:prstGeom>
        </p:spPr>
      </p:pic>
      <p:sp>
        <p:nvSpPr>
          <p:cNvPr id="10" name="Rectangle: Rounded Corners 9">
            <a:extLst>
              <a:ext uri="{FF2B5EF4-FFF2-40B4-BE49-F238E27FC236}">
                <a16:creationId xmlns:a16="http://schemas.microsoft.com/office/drawing/2014/main" id="{8904944E-ECF0-4EB8-8B6D-0C84CFAC9E5A}"/>
              </a:ext>
            </a:extLst>
          </p:cNvPr>
          <p:cNvSpPr/>
          <p:nvPr/>
        </p:nvSpPr>
        <p:spPr>
          <a:xfrm>
            <a:off x="4999160"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141414"/>
                </a:solidFill>
                <a:latin typeface="Arial" panose="020B0604020202020204" pitchFamily="34" charset="0"/>
                <a:cs typeface="Arial" panose="020B0604020202020204" pitchFamily="34" charset="0"/>
              </a:rPr>
              <a:t>2</a:t>
            </a:r>
            <a:endParaRPr lang="vi-VN" b="1">
              <a:solidFill>
                <a:srgbClr val="141414"/>
              </a:solidFill>
              <a:latin typeface="Arial" panose="020B0604020202020204" pitchFamily="34" charset="0"/>
              <a:cs typeface="Arial" panose="020B0604020202020204" pitchFamily="34" charset="0"/>
            </a:endParaRPr>
          </a:p>
        </p:txBody>
      </p:sp>
      <p:sp>
        <p:nvSpPr>
          <p:cNvPr id="11" name="Rectangle: Rounded Corners 10">
            <a:hlinkClick r:id="rId5" action="ppaction://hlinksldjump"/>
            <a:extLst>
              <a:ext uri="{FF2B5EF4-FFF2-40B4-BE49-F238E27FC236}">
                <a16:creationId xmlns:a16="http://schemas.microsoft.com/office/drawing/2014/main" id="{518F98C0-42E9-4D66-9A2B-4E33474C90DB}"/>
              </a:ext>
            </a:extLst>
          </p:cNvPr>
          <p:cNvSpPr/>
          <p:nvPr/>
        </p:nvSpPr>
        <p:spPr>
          <a:xfrm>
            <a:off x="5583344"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6" action="ppaction://hlinksldjump"/>
            <a:extLst>
              <a:ext uri="{FF2B5EF4-FFF2-40B4-BE49-F238E27FC236}">
                <a16:creationId xmlns:a16="http://schemas.microsoft.com/office/drawing/2014/main" id="{028CC0AF-C509-4A88-8A1D-DFBD1161C22D}"/>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pic>
        <p:nvPicPr>
          <p:cNvPr id="13" name="Hình ảnh 1" descr="Ảnh có chứa hàng, biểu đồ, Phông chữ, văn bản&#10;&#10;Mô tả được tạo tự động">
            <a:extLst>
              <a:ext uri="{FF2B5EF4-FFF2-40B4-BE49-F238E27FC236}">
                <a16:creationId xmlns:a16="http://schemas.microsoft.com/office/drawing/2014/main" id="{47BD5A29-D46B-3AB5-A75B-92057EA33930}"/>
              </a:ext>
            </a:extLst>
          </p:cNvPr>
          <p:cNvPicPr>
            <a:picLocks noChangeAspect="1"/>
          </p:cNvPicPr>
          <p:nvPr/>
        </p:nvPicPr>
        <p:blipFill>
          <a:blip r:embed="rId7"/>
          <a:stretch>
            <a:fillRect/>
          </a:stretch>
        </p:blipFill>
        <p:spPr>
          <a:xfrm>
            <a:off x="473674" y="2106908"/>
            <a:ext cx="11438925" cy="2822483"/>
          </a:xfrm>
          <a:prstGeom prst="rect">
            <a:avLst/>
          </a:prstGeom>
        </p:spPr>
      </p:pic>
      <p:sp>
        <p:nvSpPr>
          <p:cNvPr id="15" name="TextBox 14">
            <a:extLst>
              <a:ext uri="{FF2B5EF4-FFF2-40B4-BE49-F238E27FC236}">
                <a16:creationId xmlns:a16="http://schemas.microsoft.com/office/drawing/2014/main" id="{C290F9C7-E9D6-DB1F-C8B1-620473F3AE4A}"/>
              </a:ext>
            </a:extLst>
          </p:cNvPr>
          <p:cNvSpPr txBox="1"/>
          <p:nvPr/>
        </p:nvSpPr>
        <p:spPr>
          <a:xfrm>
            <a:off x="4414740" y="5227377"/>
            <a:ext cx="6179418" cy="468077"/>
          </a:xfrm>
          <a:prstGeom prst="rect">
            <a:avLst/>
          </a:prstGeom>
          <a:noFill/>
        </p:spPr>
        <p:txBody>
          <a:bodyPr wrap="square">
            <a:spAutoFit/>
          </a:bodyPr>
          <a:lstStyle/>
          <a:p>
            <a:pPr>
              <a:lnSpc>
                <a:spcPct val="107000"/>
              </a:lnSpc>
              <a:spcAft>
                <a:spcPts val="800"/>
              </a:spcAft>
            </a:pPr>
            <a:r>
              <a:rPr lang="vi-VN" sz="24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 bước của PCA</a:t>
            </a:r>
            <a:endParaRPr lang="en-US"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D646103B-1F4B-B928-48E3-90710A0DC9D4}"/>
              </a:ext>
            </a:extLst>
          </p:cNvPr>
          <p:cNvSpPr txBox="1"/>
          <p:nvPr/>
        </p:nvSpPr>
        <p:spPr>
          <a:xfrm>
            <a:off x="3349353" y="276870"/>
            <a:ext cx="7479067" cy="523220"/>
          </a:xfrm>
          <a:prstGeom prst="rect">
            <a:avLst/>
          </a:prstGeom>
          <a:noFill/>
        </p:spPr>
        <p:txBody>
          <a:bodyPr wrap="square">
            <a:spAutoFit/>
          </a:bodyPr>
          <a:lstStyle/>
          <a:p>
            <a:r>
              <a:rPr lang="en-US" sz="2800" dirty="0" err="1">
                <a:solidFill>
                  <a:schemeClr val="bg1"/>
                </a:solidFill>
                <a:latin typeface="Times New Roman" panose="02020603050405020304" pitchFamily="18" charset="0"/>
                <a:cs typeface="Times New Roman" panose="02020603050405020304" pitchFamily="18" charset="0"/>
              </a:rPr>
              <a:t>Các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Thành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Phần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Chính</a:t>
            </a:r>
            <a:r>
              <a:rPr lang="en-US" sz="2800" dirty="0">
                <a:solidFill>
                  <a:schemeClr val="bg1"/>
                </a:solidFill>
                <a:latin typeface="Times New Roman" panose="02020603050405020304" pitchFamily="18" charset="0"/>
                <a:cs typeface="Times New Roman" panose="02020603050405020304" pitchFamily="18" charset="0"/>
              </a:rPr>
              <a:t> Và Quy </a:t>
            </a:r>
            <a:r>
              <a:rPr lang="en-US" sz="2800" dirty="0" err="1">
                <a:solidFill>
                  <a:schemeClr val="bg1"/>
                </a:solidFill>
                <a:latin typeface="Times New Roman" panose="02020603050405020304" pitchFamily="18" charset="0"/>
                <a:cs typeface="Times New Roman" panose="02020603050405020304" pitchFamily="18" charset="0"/>
              </a:rPr>
              <a:t>Trình</a:t>
            </a:r>
            <a:r>
              <a:rPr lang="en-US" sz="2800" dirty="0">
                <a:solidFill>
                  <a:schemeClr val="bg1"/>
                </a:solidFill>
                <a:latin typeface="Times New Roman" panose="02020603050405020304" pitchFamily="18" charset="0"/>
                <a:cs typeface="Times New Roman" panose="02020603050405020304" pitchFamily="18" charset="0"/>
              </a:rPr>
              <a:t> PCA</a:t>
            </a:r>
            <a:endParaRPr lang="vi-VN" sz="2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43244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2E28E1-0904-C51B-0787-756FBC003D2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53118A9-9F59-C0D1-26A4-3D8E8AD6D238}"/>
              </a:ext>
            </a:extLst>
          </p:cNvPr>
          <p:cNvSpPr/>
          <p:nvPr/>
        </p:nvSpPr>
        <p:spPr>
          <a:xfrm>
            <a:off x="197"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F67232E2-E7A2-8739-6158-FFF83121A5E9}"/>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73A7552E-D570-A8E2-2AD9-94CF63E7AEE0}"/>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4F9A865-EC35-0391-4471-BDB1E4E101B6}"/>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3EF675CA-67E6-044E-A417-9EB455E29F91}"/>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2</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46DE7287-EE45-9379-8F47-5790DC0962E7}"/>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hlinkClick r:id="rId2" action="ppaction://hlinksldjump"/>
            <a:extLst>
              <a:ext uri="{FF2B5EF4-FFF2-40B4-BE49-F238E27FC236}">
                <a16:creationId xmlns:a16="http://schemas.microsoft.com/office/drawing/2014/main" id="{E141A7B6-C0BC-B140-5A03-29EA4F0C807C}"/>
              </a:ext>
            </a:extLst>
          </p:cNvPr>
          <p:cNvSpPr/>
          <p:nvPr/>
        </p:nvSpPr>
        <p:spPr>
          <a:xfrm>
            <a:off x="441474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1</a:t>
            </a:r>
            <a:endParaRPr lang="vi-VN" b="1">
              <a:solidFill>
                <a:srgbClr val="B1B1B1"/>
              </a:solidFill>
              <a:latin typeface="Arial" panose="020B0604020202020204" pitchFamily="34" charset="0"/>
              <a:cs typeface="Arial" panose="020B0604020202020204" pitchFamily="34" charset="0"/>
            </a:endParaRPr>
          </a:p>
        </p:txBody>
      </p:sp>
      <p:pic>
        <p:nvPicPr>
          <p:cNvPr id="9" name="Picture 8">
            <a:hlinkClick r:id="rId3" action="ppaction://hlinksldjump"/>
            <a:extLst>
              <a:ext uri="{FF2B5EF4-FFF2-40B4-BE49-F238E27FC236}">
                <a16:creationId xmlns:a16="http://schemas.microsoft.com/office/drawing/2014/main" id="{049D003E-C043-158D-01E1-69E76A8D215A}"/>
              </a:ext>
            </a:extLst>
          </p:cNvPr>
          <p:cNvPicPr>
            <a:picLocks noChangeAspect="1"/>
          </p:cNvPicPr>
          <p:nvPr/>
        </p:nvPicPr>
        <p:blipFill rotWithShape="1">
          <a:blip r:embed="rId4"/>
          <a:srcRect l="59276" t="7175" r="18223" b="15584"/>
          <a:stretch/>
        </p:blipFill>
        <p:spPr>
          <a:xfrm>
            <a:off x="6740734" y="6191046"/>
            <a:ext cx="1188720" cy="666954"/>
          </a:xfrm>
          <a:prstGeom prst="rect">
            <a:avLst/>
          </a:prstGeom>
        </p:spPr>
      </p:pic>
      <p:sp>
        <p:nvSpPr>
          <p:cNvPr id="10" name="Rectangle: Rounded Corners 9">
            <a:extLst>
              <a:ext uri="{FF2B5EF4-FFF2-40B4-BE49-F238E27FC236}">
                <a16:creationId xmlns:a16="http://schemas.microsoft.com/office/drawing/2014/main" id="{7B22CE3E-3641-5938-A4C9-5A103123A1DC}"/>
              </a:ext>
            </a:extLst>
          </p:cNvPr>
          <p:cNvSpPr/>
          <p:nvPr/>
        </p:nvSpPr>
        <p:spPr>
          <a:xfrm>
            <a:off x="4999160"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141414"/>
                </a:solidFill>
                <a:latin typeface="Arial" panose="020B0604020202020204" pitchFamily="34" charset="0"/>
                <a:cs typeface="Arial" panose="020B0604020202020204" pitchFamily="34" charset="0"/>
              </a:rPr>
              <a:t>2</a:t>
            </a:r>
            <a:endParaRPr lang="vi-VN" b="1">
              <a:solidFill>
                <a:srgbClr val="141414"/>
              </a:solidFill>
              <a:latin typeface="Arial" panose="020B0604020202020204" pitchFamily="34" charset="0"/>
              <a:cs typeface="Arial" panose="020B0604020202020204" pitchFamily="34" charset="0"/>
            </a:endParaRPr>
          </a:p>
        </p:txBody>
      </p:sp>
      <p:sp>
        <p:nvSpPr>
          <p:cNvPr id="11" name="Rectangle: Rounded Corners 10">
            <a:hlinkClick r:id="rId5" action="ppaction://hlinksldjump"/>
            <a:extLst>
              <a:ext uri="{FF2B5EF4-FFF2-40B4-BE49-F238E27FC236}">
                <a16:creationId xmlns:a16="http://schemas.microsoft.com/office/drawing/2014/main" id="{2FE36E5B-4B04-943D-B3EB-A669724BC124}"/>
              </a:ext>
            </a:extLst>
          </p:cNvPr>
          <p:cNvSpPr/>
          <p:nvPr/>
        </p:nvSpPr>
        <p:spPr>
          <a:xfrm>
            <a:off x="5583344"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6" action="ppaction://hlinksldjump"/>
            <a:extLst>
              <a:ext uri="{FF2B5EF4-FFF2-40B4-BE49-F238E27FC236}">
                <a16:creationId xmlns:a16="http://schemas.microsoft.com/office/drawing/2014/main" id="{E480C05B-1B1E-9ECD-F880-98061B7B5D30}"/>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pic>
        <p:nvPicPr>
          <p:cNvPr id="13" name="Hình ảnh 1" descr="Ảnh có chứa hàng, biểu đồ, Phông chữ, văn bản&#10;&#10;Mô tả được tạo tự động">
            <a:extLst>
              <a:ext uri="{FF2B5EF4-FFF2-40B4-BE49-F238E27FC236}">
                <a16:creationId xmlns:a16="http://schemas.microsoft.com/office/drawing/2014/main" id="{98BE6A98-6C26-EF85-7A49-237621E26E28}"/>
              </a:ext>
            </a:extLst>
          </p:cNvPr>
          <p:cNvPicPr>
            <a:picLocks noChangeAspect="1"/>
          </p:cNvPicPr>
          <p:nvPr/>
        </p:nvPicPr>
        <p:blipFill>
          <a:blip r:embed="rId7"/>
          <a:stretch>
            <a:fillRect/>
          </a:stretch>
        </p:blipFill>
        <p:spPr>
          <a:xfrm>
            <a:off x="5951358" y="1627045"/>
            <a:ext cx="5752962" cy="1365714"/>
          </a:xfrm>
          <a:prstGeom prst="rect">
            <a:avLst/>
          </a:prstGeom>
        </p:spPr>
      </p:pic>
      <p:sp>
        <p:nvSpPr>
          <p:cNvPr id="15" name="TextBox 14">
            <a:extLst>
              <a:ext uri="{FF2B5EF4-FFF2-40B4-BE49-F238E27FC236}">
                <a16:creationId xmlns:a16="http://schemas.microsoft.com/office/drawing/2014/main" id="{EB88CA4E-051E-A64D-70B8-BC547354ABC3}"/>
              </a:ext>
            </a:extLst>
          </p:cNvPr>
          <p:cNvSpPr txBox="1"/>
          <p:nvPr/>
        </p:nvSpPr>
        <p:spPr>
          <a:xfrm>
            <a:off x="487680" y="1713673"/>
            <a:ext cx="4652211" cy="1469826"/>
          </a:xfrm>
          <a:prstGeom prst="rect">
            <a:avLst/>
          </a:prstGeom>
          <a:noFill/>
        </p:spPr>
        <p:txBody>
          <a:bodyPr wrap="square">
            <a:spAutoFit/>
          </a:bodyPr>
          <a:lstStyle/>
          <a:p>
            <a:pPr>
              <a:lnSpc>
                <a:spcPct val="107000"/>
              </a:lnSpc>
              <a:spcAft>
                <a:spcPts val="800"/>
              </a:spcAft>
            </a:pPr>
            <a:r>
              <a:rPr lang="en-US" b="1" i="1" kern="100" dirty="0" err="1">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Bước</a:t>
            </a:r>
            <a:r>
              <a:rPr lang="en-US" b="1" i="1"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 1: </a:t>
            </a: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Chuẩn hóa dữ liệu:</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 liệu được chuẩn hóa để các biến có trung bình bằng 0 và độ lệch chuẩn bằng 1.</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16" name="TextBox 15">
            <a:extLst>
              <a:ext uri="{FF2B5EF4-FFF2-40B4-BE49-F238E27FC236}">
                <a16:creationId xmlns:a16="http://schemas.microsoft.com/office/drawing/2014/main" id="{0727487D-56DF-8D7B-3259-F1E7AC3981A8}"/>
              </a:ext>
            </a:extLst>
          </p:cNvPr>
          <p:cNvSpPr txBox="1"/>
          <p:nvPr/>
        </p:nvSpPr>
        <p:spPr>
          <a:xfrm>
            <a:off x="3349353" y="276870"/>
            <a:ext cx="7479067" cy="523220"/>
          </a:xfrm>
          <a:prstGeom prst="rect">
            <a:avLst/>
          </a:prstGeom>
          <a:noFill/>
        </p:spPr>
        <p:txBody>
          <a:bodyPr wrap="square">
            <a:spAutoFit/>
          </a:bodyPr>
          <a:lstStyle/>
          <a:p>
            <a:r>
              <a:rPr lang="en-US" sz="2800" dirty="0" err="1">
                <a:solidFill>
                  <a:schemeClr val="bg1"/>
                </a:solidFill>
                <a:latin typeface="Times New Roman" panose="02020603050405020304" pitchFamily="18" charset="0"/>
                <a:cs typeface="Times New Roman" panose="02020603050405020304" pitchFamily="18" charset="0"/>
              </a:rPr>
              <a:t>Các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Thành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Phần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Chính</a:t>
            </a:r>
            <a:r>
              <a:rPr lang="en-US" sz="2800" dirty="0">
                <a:solidFill>
                  <a:schemeClr val="bg1"/>
                </a:solidFill>
                <a:latin typeface="Times New Roman" panose="02020603050405020304" pitchFamily="18" charset="0"/>
                <a:cs typeface="Times New Roman" panose="02020603050405020304" pitchFamily="18" charset="0"/>
              </a:rPr>
              <a:t> Và Quy </a:t>
            </a:r>
            <a:r>
              <a:rPr lang="en-US" sz="2800" dirty="0" err="1">
                <a:solidFill>
                  <a:schemeClr val="bg1"/>
                </a:solidFill>
                <a:latin typeface="Times New Roman" panose="02020603050405020304" pitchFamily="18" charset="0"/>
                <a:cs typeface="Times New Roman" panose="02020603050405020304" pitchFamily="18" charset="0"/>
              </a:rPr>
              <a:t>Trình</a:t>
            </a:r>
            <a:r>
              <a:rPr lang="en-US" sz="2800" dirty="0">
                <a:solidFill>
                  <a:schemeClr val="bg1"/>
                </a:solidFill>
                <a:latin typeface="Times New Roman" panose="02020603050405020304" pitchFamily="18" charset="0"/>
                <a:cs typeface="Times New Roman" panose="02020603050405020304" pitchFamily="18" charset="0"/>
              </a:rPr>
              <a:t> PCA</a:t>
            </a:r>
            <a:endParaRPr lang="vi-VN" sz="2800" dirty="0">
              <a:solidFill>
                <a:schemeClr val="bg1"/>
              </a:solidFill>
              <a:latin typeface="Times New Roman" panose="02020603050405020304" pitchFamily="18" charset="0"/>
              <a:cs typeface="Times New Roman" panose="02020603050405020304" pitchFamily="18" charset="0"/>
            </a:endParaRPr>
          </a:p>
        </p:txBody>
      </p:sp>
      <p:cxnSp>
        <p:nvCxnSpPr>
          <p:cNvPr id="17" name="Straight Arrow Connector 16">
            <a:extLst>
              <a:ext uri="{FF2B5EF4-FFF2-40B4-BE49-F238E27FC236}">
                <a16:creationId xmlns:a16="http://schemas.microsoft.com/office/drawing/2014/main" id="{9A14E37A-0E9E-BEC1-24DB-9AA487067298}"/>
              </a:ext>
            </a:extLst>
          </p:cNvPr>
          <p:cNvCxnSpPr/>
          <p:nvPr/>
        </p:nvCxnSpPr>
        <p:spPr>
          <a:xfrm>
            <a:off x="1925053" y="2820202"/>
            <a:ext cx="0" cy="250257"/>
          </a:xfrm>
          <a:prstGeom prst="straightConnector1">
            <a:avLst/>
          </a:prstGeom>
          <a:ln w="4762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C95C06F3-CB29-701B-3A8C-73E75A91FE8F}"/>
              </a:ext>
            </a:extLst>
          </p:cNvPr>
          <p:cNvSpPr txBox="1"/>
          <p:nvPr/>
        </p:nvSpPr>
        <p:spPr>
          <a:xfrm>
            <a:off x="487680" y="3197921"/>
            <a:ext cx="5374105" cy="1766189"/>
          </a:xfrm>
          <a:prstGeom prst="rect">
            <a:avLst/>
          </a:prstGeom>
          <a:noFill/>
        </p:spPr>
        <p:txBody>
          <a:bodyPr wrap="square">
            <a:spAutoFit/>
          </a:bodyPr>
          <a:lstStyle/>
          <a:p>
            <a:pPr algn="just">
              <a:lnSpc>
                <a:spcPct val="107000"/>
              </a:lnSpc>
              <a:spcAft>
                <a:spcPts val="800"/>
              </a:spcAft>
            </a:pPr>
            <a:r>
              <a:rPr lang="en-US" b="1" i="1" kern="100" dirty="0" err="1">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Bước</a:t>
            </a:r>
            <a:r>
              <a:rPr lang="en-US" b="1" i="1"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 2:</a:t>
            </a:r>
            <a:r>
              <a:rPr lang="en-US" b="1" i="1" kern="100" dirty="0">
                <a:solidFill>
                  <a:schemeClr val="accent2"/>
                </a:solidFill>
                <a:latin typeface="Times New Roman" panose="02020603050405020304" pitchFamily="18" charset="0"/>
                <a:ea typeface="Calibri" panose="020F0502020204030204" pitchFamily="34" charset="0"/>
                <a:cs typeface="Times New Roman" panose="02020603050405020304" pitchFamily="18" charset="0"/>
              </a:rPr>
              <a:t> </a:t>
            </a: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Tính toán ma trận hiệp phương sai (</a:t>
            </a:r>
            <a:r>
              <a:rPr lang="vi-VN"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Covariance</a:t>
            </a: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18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Matrix</a:t>
            </a: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Ma trận hiệp phương sai được tính toán để nắm bắt sự tương quan giữa các biến.</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US"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p>
        </p:txBody>
      </p:sp>
      <p:cxnSp>
        <p:nvCxnSpPr>
          <p:cNvPr id="19" name="Straight Arrow Connector 18">
            <a:extLst>
              <a:ext uri="{FF2B5EF4-FFF2-40B4-BE49-F238E27FC236}">
                <a16:creationId xmlns:a16="http://schemas.microsoft.com/office/drawing/2014/main" id="{657B775D-CF19-9959-27CA-1EA6D92915C0}"/>
              </a:ext>
            </a:extLst>
          </p:cNvPr>
          <p:cNvCxnSpPr/>
          <p:nvPr/>
        </p:nvCxnSpPr>
        <p:spPr>
          <a:xfrm>
            <a:off x="1963554" y="4591251"/>
            <a:ext cx="0" cy="250257"/>
          </a:xfrm>
          <a:prstGeom prst="straightConnector1">
            <a:avLst/>
          </a:prstGeom>
          <a:ln w="4762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20B4DFB-B890-33D5-1636-097DA45342C7}"/>
              </a:ext>
            </a:extLst>
          </p:cNvPr>
          <p:cNvSpPr txBox="1"/>
          <p:nvPr/>
        </p:nvSpPr>
        <p:spPr>
          <a:xfrm>
            <a:off x="427679" y="4841508"/>
            <a:ext cx="5374105" cy="1766189"/>
          </a:xfrm>
          <a:prstGeom prst="rect">
            <a:avLst/>
          </a:prstGeom>
          <a:noFill/>
        </p:spPr>
        <p:txBody>
          <a:bodyPr wrap="square">
            <a:spAutoFit/>
          </a:bodyPr>
          <a:lstStyle/>
          <a:p>
            <a:pPr>
              <a:lnSpc>
                <a:spcPct val="107000"/>
              </a:lnSpc>
              <a:spcAft>
                <a:spcPts val="800"/>
              </a:spcAft>
            </a:pPr>
            <a:r>
              <a:rPr lang="en-US" b="1" i="1" kern="100" dirty="0" err="1">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Bước</a:t>
            </a:r>
            <a:r>
              <a:rPr lang="en-US" b="1" i="1"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 3:</a:t>
            </a:r>
            <a:r>
              <a:rPr lang="en-US" b="1" i="1" kern="100" dirty="0">
                <a:solidFill>
                  <a:schemeClr val="accent2"/>
                </a:solidFill>
                <a:latin typeface="Times New Roman" panose="02020603050405020304" pitchFamily="18" charset="0"/>
                <a:ea typeface="Calibri" panose="020F0502020204030204" pitchFamily="34" charset="0"/>
                <a:cs typeface="Times New Roman" panose="02020603050405020304" pitchFamily="18" charset="0"/>
              </a:rPr>
              <a:t> </a:t>
            </a: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Sắp xếp các thành phần chính theo thứ tự giảm dần của phương sai:</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Sắp xếp các thành phần chính theo giá trị riêng của chúng, giá trị lớn nhất trước.</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1" name="Straight Arrow Connector 20">
            <a:extLst>
              <a:ext uri="{FF2B5EF4-FFF2-40B4-BE49-F238E27FC236}">
                <a16:creationId xmlns:a16="http://schemas.microsoft.com/office/drawing/2014/main" id="{93A86195-26CA-88BF-E798-FC6548449992}"/>
              </a:ext>
            </a:extLst>
          </p:cNvPr>
          <p:cNvCxnSpPr>
            <a:cxnSpLocks/>
          </p:cNvCxnSpPr>
          <p:nvPr/>
        </p:nvCxnSpPr>
        <p:spPr>
          <a:xfrm>
            <a:off x="5801784" y="5303521"/>
            <a:ext cx="284480" cy="0"/>
          </a:xfrm>
          <a:prstGeom prst="straightConnector1">
            <a:avLst/>
          </a:prstGeom>
          <a:ln w="4762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675ED223-649D-39D2-2506-EDA2E91E5C5D}"/>
              </a:ext>
            </a:extLst>
          </p:cNvPr>
          <p:cNvSpPr txBox="1"/>
          <p:nvPr/>
        </p:nvSpPr>
        <p:spPr>
          <a:xfrm>
            <a:off x="6219641" y="5045072"/>
            <a:ext cx="5654630" cy="1469826"/>
          </a:xfrm>
          <a:prstGeom prst="rect">
            <a:avLst/>
          </a:prstGeom>
          <a:noFill/>
        </p:spPr>
        <p:txBody>
          <a:bodyPr wrap="square">
            <a:spAutoFit/>
          </a:bodyPr>
          <a:lstStyle/>
          <a:p>
            <a:pPr>
              <a:lnSpc>
                <a:spcPct val="107000"/>
              </a:lnSpc>
              <a:spcAft>
                <a:spcPts val="800"/>
              </a:spcAft>
            </a:pPr>
            <a:r>
              <a:rPr lang="en-US" b="1" i="1" kern="100" dirty="0" err="1">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Bước</a:t>
            </a:r>
            <a:r>
              <a:rPr lang="en-US" b="1" i="1"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 4:</a:t>
            </a: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Chọn số lượng thành phần chính:</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Quyết định số lượng thành phần chính cần giữ lại dựa trên tổng phương sai giải thích.</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4" name="TextBox 23">
            <a:extLst>
              <a:ext uri="{FF2B5EF4-FFF2-40B4-BE49-F238E27FC236}">
                <a16:creationId xmlns:a16="http://schemas.microsoft.com/office/drawing/2014/main" id="{308B597E-361C-0729-33EE-C4909363FF8D}"/>
              </a:ext>
            </a:extLst>
          </p:cNvPr>
          <p:cNvSpPr txBox="1"/>
          <p:nvPr/>
        </p:nvSpPr>
        <p:spPr>
          <a:xfrm>
            <a:off x="6162039" y="3261677"/>
            <a:ext cx="5654630" cy="1469826"/>
          </a:xfrm>
          <a:prstGeom prst="rect">
            <a:avLst/>
          </a:prstGeom>
          <a:noFill/>
        </p:spPr>
        <p:txBody>
          <a:bodyPr wrap="square">
            <a:spAutoFit/>
          </a:bodyPr>
          <a:lstStyle/>
          <a:p>
            <a:pPr>
              <a:lnSpc>
                <a:spcPct val="107000"/>
              </a:lnSpc>
              <a:spcAft>
                <a:spcPts val="800"/>
              </a:spcAft>
            </a:pPr>
            <a:r>
              <a:rPr lang="en-US" b="1" i="1" kern="100" dirty="0" err="1">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Bước</a:t>
            </a:r>
            <a:r>
              <a:rPr lang="en-US" b="1" i="1"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rPr>
              <a:t> 5:</a:t>
            </a: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Chuyển đổi dữ liệu:</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Chuyển đổi dữ liệu ban đầu sang không gian mới của các thành phần chính được chọn.</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25" name="Straight Arrow Connector 24">
            <a:extLst>
              <a:ext uri="{FF2B5EF4-FFF2-40B4-BE49-F238E27FC236}">
                <a16:creationId xmlns:a16="http://schemas.microsoft.com/office/drawing/2014/main" id="{336939DE-31E5-5B57-9680-B2E516D37037}"/>
              </a:ext>
            </a:extLst>
          </p:cNvPr>
          <p:cNvCxnSpPr>
            <a:cxnSpLocks/>
          </p:cNvCxnSpPr>
          <p:nvPr/>
        </p:nvCxnSpPr>
        <p:spPr>
          <a:xfrm flipV="1">
            <a:off x="8217725" y="4654501"/>
            <a:ext cx="0" cy="221382"/>
          </a:xfrm>
          <a:prstGeom prst="straightConnector1">
            <a:avLst/>
          </a:prstGeom>
          <a:ln w="47625">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4308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3" grpId="0"/>
      <p:bldP spid="2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2</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hlinkClick r:id="rId2" action="ppaction://hlinksldjump"/>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1</a:t>
            </a:r>
            <a:endParaRPr lang="vi-VN" b="1">
              <a:solidFill>
                <a:srgbClr val="B1B1B1"/>
              </a:solidFill>
              <a:latin typeface="Arial" panose="020B0604020202020204" pitchFamily="34" charset="0"/>
              <a:cs typeface="Arial" panose="020B0604020202020204" pitchFamily="34" charset="0"/>
            </a:endParaRPr>
          </a:p>
        </p:txBody>
      </p:sp>
      <p:pic>
        <p:nvPicPr>
          <p:cNvPr id="9" name="Picture 8">
            <a:hlinkClick r:id="rId3"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4"/>
          <a:srcRect l="59276" t="7175" r="18223" b="15584"/>
          <a:stretch/>
        </p:blipFill>
        <p:spPr>
          <a:xfrm>
            <a:off x="6740734" y="6191046"/>
            <a:ext cx="1188720" cy="666954"/>
          </a:xfrm>
          <a:prstGeom prst="rect">
            <a:avLst/>
          </a:prstGeom>
        </p:spPr>
      </p:pic>
      <p:sp>
        <p:nvSpPr>
          <p:cNvPr id="10" name="Rectangle: Rounded Corners 9">
            <a:extLst>
              <a:ext uri="{FF2B5EF4-FFF2-40B4-BE49-F238E27FC236}">
                <a16:creationId xmlns:a16="http://schemas.microsoft.com/office/drawing/2014/main" id="{8904944E-ECF0-4EB8-8B6D-0C84CFAC9E5A}"/>
              </a:ext>
            </a:extLst>
          </p:cNvPr>
          <p:cNvSpPr/>
          <p:nvPr/>
        </p:nvSpPr>
        <p:spPr>
          <a:xfrm>
            <a:off x="5576741"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141414"/>
                </a:solidFill>
                <a:latin typeface="Arial" panose="020B0604020202020204" pitchFamily="34" charset="0"/>
                <a:cs typeface="Arial" panose="020B0604020202020204" pitchFamily="34" charset="0"/>
              </a:rPr>
              <a:t>3</a:t>
            </a:r>
            <a:endParaRPr lang="vi-VN" b="1">
              <a:solidFill>
                <a:srgbClr val="141414"/>
              </a:solidFill>
              <a:latin typeface="Arial" panose="020B0604020202020204" pitchFamily="34" charset="0"/>
              <a:cs typeface="Arial" panose="020B0604020202020204" pitchFamily="34" charset="0"/>
            </a:endParaRPr>
          </a:p>
        </p:txBody>
      </p:sp>
      <p:sp>
        <p:nvSpPr>
          <p:cNvPr id="11" name="Rectangle: Rounded Corners 10">
            <a:hlinkClick r:id="rId5" action="ppaction://hlinksldjump"/>
            <a:extLst>
              <a:ext uri="{FF2B5EF4-FFF2-40B4-BE49-F238E27FC236}">
                <a16:creationId xmlns:a16="http://schemas.microsoft.com/office/drawing/2014/main" id="{518F98C0-42E9-4D66-9A2B-4E33474C90DB}"/>
              </a:ext>
            </a:extLst>
          </p:cNvPr>
          <p:cNvSpPr/>
          <p:nvPr/>
        </p:nvSpPr>
        <p:spPr>
          <a:xfrm>
            <a:off x="4993435"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2</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6" action="ppaction://hlinksldjump"/>
            <a:extLst>
              <a:ext uri="{FF2B5EF4-FFF2-40B4-BE49-F238E27FC236}">
                <a16:creationId xmlns:a16="http://schemas.microsoft.com/office/drawing/2014/main" id="{028CC0AF-C509-4A88-8A1D-DFBD1161C22D}"/>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0074D649-2035-EEE3-AE45-B20B1E848896}"/>
              </a:ext>
            </a:extLst>
          </p:cNvPr>
          <p:cNvSpPr txBox="1"/>
          <p:nvPr/>
        </p:nvSpPr>
        <p:spPr>
          <a:xfrm>
            <a:off x="3349353" y="276870"/>
            <a:ext cx="7479067" cy="523220"/>
          </a:xfrm>
          <a:prstGeom prst="rect">
            <a:avLst/>
          </a:prstGeom>
          <a:noFill/>
        </p:spPr>
        <p:txBody>
          <a:bodyPr wrap="square">
            <a:spAutoFit/>
          </a:bodyPr>
          <a:lstStyle/>
          <a:p>
            <a:r>
              <a:rPr lang="en-US" sz="2800" dirty="0" err="1">
                <a:solidFill>
                  <a:schemeClr val="bg1"/>
                </a:solidFill>
                <a:latin typeface="Times New Roman" panose="02020603050405020304" pitchFamily="18" charset="0"/>
                <a:cs typeface="Times New Roman" panose="02020603050405020304" pitchFamily="18" charset="0"/>
              </a:rPr>
              <a:t>Các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Thành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Phần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Chính</a:t>
            </a:r>
            <a:r>
              <a:rPr lang="en-US" sz="2800" dirty="0">
                <a:solidFill>
                  <a:schemeClr val="bg1"/>
                </a:solidFill>
                <a:latin typeface="Times New Roman" panose="02020603050405020304" pitchFamily="18" charset="0"/>
                <a:cs typeface="Times New Roman" panose="02020603050405020304" pitchFamily="18" charset="0"/>
              </a:rPr>
              <a:t> Và Quy </a:t>
            </a:r>
            <a:r>
              <a:rPr lang="en-US" sz="2800" dirty="0" err="1">
                <a:solidFill>
                  <a:schemeClr val="bg1"/>
                </a:solidFill>
                <a:latin typeface="Times New Roman" panose="02020603050405020304" pitchFamily="18" charset="0"/>
                <a:cs typeface="Times New Roman" panose="02020603050405020304" pitchFamily="18" charset="0"/>
              </a:rPr>
              <a:t>Trình</a:t>
            </a:r>
            <a:r>
              <a:rPr lang="en-US" sz="2800" dirty="0">
                <a:solidFill>
                  <a:schemeClr val="bg1"/>
                </a:solidFill>
                <a:latin typeface="Times New Roman" panose="02020603050405020304" pitchFamily="18" charset="0"/>
                <a:cs typeface="Times New Roman" panose="02020603050405020304" pitchFamily="18" charset="0"/>
              </a:rPr>
              <a:t> PCA</a:t>
            </a:r>
            <a:endParaRPr lang="vi-VN" sz="2800" dirty="0">
              <a:solidFill>
                <a:schemeClr val="bg1"/>
              </a:solidFill>
              <a:latin typeface="Times New Roman" panose="02020603050405020304" pitchFamily="18" charset="0"/>
              <a:cs typeface="Times New Roman" panose="02020603050405020304" pitchFamily="18" charset="0"/>
            </a:endParaRPr>
          </a:p>
        </p:txBody>
      </p:sp>
      <p:pic>
        <p:nvPicPr>
          <p:cNvPr id="14" name="Hình ảnh 1" descr="Ảnh có chứa văn bản, hàng, biểu đồ, Sơ đồ&#10;&#10;Mô tả được tạo tự động">
            <a:extLst>
              <a:ext uri="{FF2B5EF4-FFF2-40B4-BE49-F238E27FC236}">
                <a16:creationId xmlns:a16="http://schemas.microsoft.com/office/drawing/2014/main" id="{E9E0BB3F-738E-B793-E33D-4DADEB5E9685}"/>
              </a:ext>
            </a:extLst>
          </p:cNvPr>
          <p:cNvPicPr>
            <a:picLocks noChangeAspect="1"/>
          </p:cNvPicPr>
          <p:nvPr/>
        </p:nvPicPr>
        <p:blipFill>
          <a:blip r:embed="rId7"/>
          <a:stretch>
            <a:fillRect/>
          </a:stretch>
        </p:blipFill>
        <p:spPr>
          <a:xfrm>
            <a:off x="5016399" y="1705866"/>
            <a:ext cx="6805061" cy="4485180"/>
          </a:xfrm>
          <a:prstGeom prst="rect">
            <a:avLst/>
          </a:prstGeom>
        </p:spPr>
      </p:pic>
      <p:sp>
        <p:nvSpPr>
          <p:cNvPr id="16" name="TextBox 15">
            <a:extLst>
              <a:ext uri="{FF2B5EF4-FFF2-40B4-BE49-F238E27FC236}">
                <a16:creationId xmlns:a16="http://schemas.microsoft.com/office/drawing/2014/main" id="{ED24B630-AD33-41CB-D7D4-112BF166EB4B}"/>
              </a:ext>
            </a:extLst>
          </p:cNvPr>
          <p:cNvSpPr txBox="1"/>
          <p:nvPr/>
        </p:nvSpPr>
        <p:spPr>
          <a:xfrm>
            <a:off x="570274" y="2726486"/>
            <a:ext cx="3875852" cy="2443939"/>
          </a:xfrm>
          <a:prstGeom prst="rect">
            <a:avLst/>
          </a:prstGeom>
          <a:noFill/>
        </p:spPr>
        <p:txBody>
          <a:bodyPr wrap="square">
            <a:spAutoFit/>
          </a:bodyPr>
          <a:lstStyle/>
          <a:p>
            <a:pPr>
              <a:lnSpc>
                <a:spcPct val="107000"/>
              </a:lnSpc>
              <a:spcAft>
                <a:spcPts val="800"/>
              </a:spcAft>
            </a:pPr>
            <a:r>
              <a:rPr lang="vi-VN" sz="2400" kern="100"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Scree</a:t>
            </a:r>
            <a:r>
              <a:rPr lang="vi-VN" sz="2400"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400" kern="100"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plot</a:t>
            </a:r>
            <a:r>
              <a:rPr lang="vi-VN" sz="2400"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là biểu đồ hiển thị giá trị riêng (</a:t>
            </a:r>
            <a:r>
              <a:rPr lang="vi-VN" sz="24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eigenvalues</a:t>
            </a:r>
            <a:r>
              <a:rPr lang="vi-VN" sz="24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hoặc tỷ lệ phần trăm phương sai được giải thích bởi mỗi thành phần chính, sắp xếp theo thứ tự giảm dần. </a:t>
            </a:r>
            <a:endParaRPr lang="en-US"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275487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3</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000000"/>
                </a:solidFill>
                <a:latin typeface="Arial" panose="020B0604020202020204" pitchFamily="34" charset="0"/>
                <a:cs typeface="Arial" panose="020B0604020202020204" pitchFamily="34" charset="0"/>
              </a:rPr>
              <a:t>1</a:t>
            </a:r>
            <a:endParaRPr lang="vi-VN" b="1">
              <a:solidFill>
                <a:srgbClr val="000000"/>
              </a:solidFill>
              <a:latin typeface="Arial" panose="020B0604020202020204" pitchFamily="34" charset="0"/>
              <a:cs typeface="Arial" panose="020B0604020202020204" pitchFamily="34" charset="0"/>
            </a:endParaRPr>
          </a:p>
        </p:txBody>
      </p:sp>
      <p:pic>
        <p:nvPicPr>
          <p:cNvPr id="9" name="Picture 8">
            <a:hlinkClick r:id="rId2"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3"/>
          <a:srcRect l="59276" t="7175" r="18223" b="15584"/>
          <a:stretch/>
        </p:blipFill>
        <p:spPr>
          <a:xfrm>
            <a:off x="6740734" y="6191046"/>
            <a:ext cx="1188720" cy="666954"/>
          </a:xfrm>
          <a:prstGeom prst="rect">
            <a:avLst/>
          </a:prstGeom>
        </p:spPr>
      </p:pic>
      <p:sp>
        <p:nvSpPr>
          <p:cNvPr id="10" name="Rectangle: Rounded Corners 9">
            <a:hlinkClick r:id="rId4" action="ppaction://hlinksldjump"/>
            <a:extLst>
              <a:ext uri="{FF2B5EF4-FFF2-40B4-BE49-F238E27FC236}">
                <a16:creationId xmlns:a16="http://schemas.microsoft.com/office/drawing/2014/main" id="{8904944E-ECF0-4EB8-8B6D-0C84CFAC9E5A}"/>
              </a:ext>
            </a:extLst>
          </p:cNvPr>
          <p:cNvSpPr/>
          <p:nvPr/>
        </p:nvSpPr>
        <p:spPr>
          <a:xfrm>
            <a:off x="499916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2</a:t>
            </a:r>
            <a:endParaRPr lang="vi-VN" b="1">
              <a:solidFill>
                <a:srgbClr val="B1B1B1"/>
              </a:solidFill>
              <a:latin typeface="Arial" panose="020B0604020202020204" pitchFamily="34" charset="0"/>
              <a:cs typeface="Arial" panose="020B0604020202020204" pitchFamily="34" charset="0"/>
            </a:endParaRPr>
          </a:p>
        </p:txBody>
      </p:sp>
      <p:sp>
        <p:nvSpPr>
          <p:cNvPr id="11" name="Rectangle: Rounded Corners 10">
            <a:hlinkClick r:id="rId4" action="ppaction://hlinksldjump"/>
            <a:extLst>
              <a:ext uri="{FF2B5EF4-FFF2-40B4-BE49-F238E27FC236}">
                <a16:creationId xmlns:a16="http://schemas.microsoft.com/office/drawing/2014/main" id="{518F98C0-42E9-4D66-9A2B-4E33474C90DB}"/>
              </a:ext>
            </a:extLst>
          </p:cNvPr>
          <p:cNvSpPr/>
          <p:nvPr/>
        </p:nvSpPr>
        <p:spPr>
          <a:xfrm>
            <a:off x="5583344"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5" action="ppaction://hlinksldjump"/>
            <a:extLst>
              <a:ext uri="{FF2B5EF4-FFF2-40B4-BE49-F238E27FC236}">
                <a16:creationId xmlns:a16="http://schemas.microsoft.com/office/drawing/2014/main" id="{028CC0AF-C509-4A88-8A1D-DFBD1161C22D}"/>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8C3DCB2F-C7CA-9B6F-9308-8710DAD79B39}"/>
              </a:ext>
            </a:extLst>
          </p:cNvPr>
          <p:cNvSpPr txBox="1"/>
          <p:nvPr/>
        </p:nvSpPr>
        <p:spPr>
          <a:xfrm>
            <a:off x="3595560" y="245382"/>
            <a:ext cx="7479067" cy="584775"/>
          </a:xfrm>
          <a:prstGeom prst="rect">
            <a:avLst/>
          </a:prstGeom>
          <a:noFill/>
        </p:spPr>
        <p:txBody>
          <a:bodyPr wrap="square">
            <a:spAutoFit/>
          </a:bodyPr>
          <a:lstStyle/>
          <a:p>
            <a:pPr algn="ctr"/>
            <a:r>
              <a:rPr lang="en-US" sz="3200" dirty="0">
                <a:solidFill>
                  <a:schemeClr val="bg1"/>
                </a:solidFill>
                <a:latin typeface="Times New Roman" panose="02020603050405020304" pitchFamily="18" charset="0"/>
                <a:cs typeface="Times New Roman" panose="02020603050405020304" pitchFamily="18" charset="0"/>
              </a:rPr>
              <a:t> CÁC ỨNG DỤNG CỦA PCA</a:t>
            </a:r>
            <a:endParaRPr lang="vi-VN" sz="3200"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0F3E95B9-FBBE-C22C-57A9-93A9C7F2974F}"/>
              </a:ext>
            </a:extLst>
          </p:cNvPr>
          <p:cNvSpPr txBox="1"/>
          <p:nvPr/>
        </p:nvSpPr>
        <p:spPr>
          <a:xfrm>
            <a:off x="281259" y="1596978"/>
            <a:ext cx="6178216" cy="4734629"/>
          </a:xfrm>
          <a:prstGeom prst="rect">
            <a:avLst/>
          </a:prstGeom>
          <a:noFill/>
        </p:spPr>
        <p:txBody>
          <a:bodyPr wrap="square">
            <a:spAutoFit/>
          </a:bodyPr>
          <a:lstStyle/>
          <a:p>
            <a:pPr>
              <a:lnSpc>
                <a:spcPct val="107000"/>
              </a:lnSpc>
              <a:spcAft>
                <a:spcPts val="800"/>
              </a:spcAft>
            </a:pPr>
            <a:r>
              <a:rPr lang="vi-VN" sz="18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Các ứng dụng của PCA:</a:t>
            </a:r>
            <a:endParaRPr lang="en-US" sz="1400"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Giảm số chiều dữ liệu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Dimensionality</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Reduction</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PCA giúp giảm số lượng biến số trong tập dữ liệu mà vẫn bảo toàn được phần lớn thông tin quan trọng ban đầu.</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Trực quan hóa dữ liệu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Data</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Visualization</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Cho phép hiển thị dữ liệu phức tạp nhiều chiều trong không gian 2D hoặc 3D, giúp dễ dàng quan sát và phân tích.</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Loại bỏ nhiễu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Noise</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Reduction</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Loại bỏ các thành phần chứa ít thông tin hoặc nhiễu, giúp cải thiện chất lượng dữ liệu.</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Nén dữ liệu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Data</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Compression</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Nén dữ liệu bằng cách giữ lại những thành phần chính có phương sai lớn, bỏ qua các thành phần ít quan trọng hơn.</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146" name="Picture 2" descr="Applications of Principal Component Analysis (PCA)">
            <a:extLst>
              <a:ext uri="{FF2B5EF4-FFF2-40B4-BE49-F238E27FC236}">
                <a16:creationId xmlns:a16="http://schemas.microsoft.com/office/drawing/2014/main" id="{07045E4E-7355-81FE-39BB-C9E0C019030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479119" y="2175915"/>
            <a:ext cx="5615910" cy="3339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1038835"/>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dirty="0"/>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4</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TextBox 13">
            <a:extLst>
              <a:ext uri="{FF2B5EF4-FFF2-40B4-BE49-F238E27FC236}">
                <a16:creationId xmlns:a16="http://schemas.microsoft.com/office/drawing/2014/main" id="{C3791F01-4E24-CA24-0884-4172E722DEB5}"/>
              </a:ext>
            </a:extLst>
          </p:cNvPr>
          <p:cNvSpPr txBox="1"/>
          <p:nvPr/>
        </p:nvSpPr>
        <p:spPr>
          <a:xfrm>
            <a:off x="3032133" y="96474"/>
            <a:ext cx="9049629" cy="523220"/>
          </a:xfrm>
          <a:prstGeom prst="rect">
            <a:avLst/>
          </a:prstGeom>
          <a:noFill/>
        </p:spPr>
        <p:txBody>
          <a:bodyPr wrap="square">
            <a:spAutoFit/>
          </a:bodyPr>
          <a:lstStyle/>
          <a:p>
            <a:pPr algn="ctr"/>
            <a:r>
              <a:rPr lang="en-US" sz="2800" b="1" dirty="0" err="1">
                <a:solidFill>
                  <a:schemeClr val="bg1"/>
                </a:solidFill>
                <a:latin typeface="Times New Roman" panose="02020603050405020304" pitchFamily="18" charset="0"/>
                <a:cs typeface="Times New Roman" panose="02020603050405020304" pitchFamily="18" charset="0"/>
              </a:rPr>
              <a:t>Giới</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thiệu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Dư</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Liệu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Chất</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Lượng</a:t>
            </a:r>
            <a:r>
              <a:rPr lang="en-US" sz="2800" b="1" dirty="0">
                <a:solidFill>
                  <a:schemeClr val="bg1"/>
                </a:solidFill>
                <a:latin typeface="Times New Roman" panose="02020603050405020304" pitchFamily="18" charset="0"/>
                <a:cs typeface="Times New Roman" panose="02020603050405020304" pitchFamily="18" charset="0"/>
              </a:rPr>
              <a:t> KK </a:t>
            </a:r>
            <a:endParaRPr lang="vi-VN" sz="2800" b="1" dirty="0">
              <a:solidFill>
                <a:schemeClr val="bg1"/>
              </a:solidFill>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8D23A193-918F-11A7-C352-40E7EE8F10E8}"/>
              </a:ext>
            </a:extLst>
          </p:cNvPr>
          <p:cNvSpPr txBox="1"/>
          <p:nvPr/>
        </p:nvSpPr>
        <p:spPr>
          <a:xfrm>
            <a:off x="355691" y="3077451"/>
            <a:ext cx="2499656" cy="1205073"/>
          </a:xfrm>
          <a:prstGeom prst="rect">
            <a:avLst/>
          </a:prstGeom>
          <a:noFill/>
        </p:spPr>
        <p:txBody>
          <a:bodyPr wrap="square">
            <a:spAutoFit/>
          </a:bodyPr>
          <a:lstStyle/>
          <a:p>
            <a:pPr algn="just"/>
            <a:endParaRPr lang="vi-VN" b="1" dirty="0">
              <a:solidFill>
                <a:schemeClr val="bg1"/>
              </a:solidFill>
            </a:endParaRPr>
          </a:p>
          <a:p>
            <a:pPr algn="just">
              <a:buFont typeface="+mj-lt"/>
              <a:buAutoNum type="arabicPeriod"/>
            </a:pPr>
            <a:r>
              <a:rPr lang="en-US" b="1" dirty="0">
                <a:solidFill>
                  <a:srgbClr val="F7971D"/>
                </a:solidFill>
              </a:rPr>
              <a:t> </a:t>
            </a:r>
            <a:r>
              <a:rPr lang="vi-VN" b="1" dirty="0">
                <a:solidFill>
                  <a:srgbClr val="F7971D"/>
                </a:solidFill>
              </a:rPr>
              <a:t>Gi</a:t>
            </a:r>
            <a:r>
              <a:rPr lang="en-US" b="1" dirty="0" err="1">
                <a:solidFill>
                  <a:srgbClr val="F7971D"/>
                </a:solidFill>
              </a:rPr>
              <a:t>ới</a:t>
            </a:r>
            <a:r>
              <a:rPr lang="en-US" b="1" dirty="0">
                <a:solidFill>
                  <a:srgbClr val="F7971D"/>
                </a:solidFill>
              </a:rPr>
              <a:t> </a:t>
            </a:r>
            <a:r>
              <a:rPr lang="en-US" b="1" dirty="0" err="1">
                <a:solidFill>
                  <a:srgbClr val="F7971D"/>
                </a:solidFill>
              </a:rPr>
              <a:t>Thiệu</a:t>
            </a:r>
            <a:r>
              <a:rPr lang="en-US" b="1" dirty="0">
                <a:solidFill>
                  <a:srgbClr val="F7971D"/>
                </a:solidFill>
              </a:rPr>
              <a:t> </a:t>
            </a:r>
            <a:r>
              <a:rPr lang="en-US" b="1" dirty="0" err="1">
                <a:solidFill>
                  <a:srgbClr val="F7971D"/>
                </a:solidFill>
              </a:rPr>
              <a:t>Vê</a:t>
            </a:r>
            <a:r>
              <a:rPr lang="en-US" b="1" dirty="0">
                <a:solidFill>
                  <a:srgbClr val="F7971D"/>
                </a:solidFill>
              </a:rPr>
              <a:t>̀ </a:t>
            </a:r>
            <a:r>
              <a:rPr lang="en-US" b="1" dirty="0" err="1">
                <a:solidFill>
                  <a:srgbClr val="F7971D"/>
                </a:solidFill>
              </a:rPr>
              <a:t>Bô</a:t>
            </a:r>
            <a:r>
              <a:rPr lang="en-US" b="1" dirty="0">
                <a:solidFill>
                  <a:srgbClr val="F7971D"/>
                </a:solidFill>
              </a:rPr>
              <a:t>̣ </a:t>
            </a:r>
            <a:r>
              <a:rPr lang="en-US" b="1" dirty="0" err="1">
                <a:solidFill>
                  <a:srgbClr val="F7971D"/>
                </a:solidFill>
              </a:rPr>
              <a:t>Dư</a:t>
            </a:r>
            <a:r>
              <a:rPr lang="en-US" b="1" dirty="0">
                <a:solidFill>
                  <a:srgbClr val="F7971D"/>
                </a:solidFill>
              </a:rPr>
              <a:t>̃ </a:t>
            </a:r>
            <a:r>
              <a:rPr lang="en-US" b="1" dirty="0" err="1">
                <a:solidFill>
                  <a:srgbClr val="F7971D"/>
                </a:solidFill>
              </a:rPr>
              <a:t>Liệu</a:t>
            </a:r>
            <a:endParaRPr lang="vi-VN" dirty="0">
              <a:solidFill>
                <a:srgbClr val="F7971D"/>
              </a:solidFill>
            </a:endParaRPr>
          </a:p>
          <a:p>
            <a:pPr algn="just">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5" name="Picture 14">
            <a:extLst>
              <a:ext uri="{FF2B5EF4-FFF2-40B4-BE49-F238E27FC236}">
                <a16:creationId xmlns:a16="http://schemas.microsoft.com/office/drawing/2014/main" id="{0DA3A2E2-5025-88E2-5660-EED02E39A040}"/>
              </a:ext>
            </a:extLst>
          </p:cNvPr>
          <p:cNvPicPr>
            <a:picLocks noChangeAspect="1"/>
          </p:cNvPicPr>
          <p:nvPr/>
        </p:nvPicPr>
        <p:blipFill>
          <a:blip r:embed="rId2"/>
          <a:stretch>
            <a:fillRect/>
          </a:stretch>
        </p:blipFill>
        <p:spPr>
          <a:xfrm>
            <a:off x="3211038" y="1577874"/>
            <a:ext cx="2988091" cy="5183651"/>
          </a:xfrm>
          <a:prstGeom prst="rect">
            <a:avLst/>
          </a:prstGeom>
        </p:spPr>
      </p:pic>
      <p:pic>
        <p:nvPicPr>
          <p:cNvPr id="22" name="Picture 21">
            <a:extLst>
              <a:ext uri="{FF2B5EF4-FFF2-40B4-BE49-F238E27FC236}">
                <a16:creationId xmlns:a16="http://schemas.microsoft.com/office/drawing/2014/main" id="{49F84C0C-13E9-F606-1BD5-CF64F87BD270}"/>
              </a:ext>
            </a:extLst>
          </p:cNvPr>
          <p:cNvPicPr>
            <a:picLocks noChangeAspect="1"/>
          </p:cNvPicPr>
          <p:nvPr/>
        </p:nvPicPr>
        <p:blipFill>
          <a:blip r:embed="rId3"/>
          <a:stretch>
            <a:fillRect/>
          </a:stretch>
        </p:blipFill>
        <p:spPr>
          <a:xfrm>
            <a:off x="6290625" y="1577874"/>
            <a:ext cx="5545684" cy="5183652"/>
          </a:xfrm>
          <a:prstGeom prst="rect">
            <a:avLst/>
          </a:prstGeom>
        </p:spPr>
      </p:pic>
    </p:spTree>
    <p:extLst>
      <p:ext uri="{BB962C8B-B14F-4D97-AF65-F5344CB8AC3E}">
        <p14:creationId xmlns:p14="http://schemas.microsoft.com/office/powerpoint/2010/main" val="1752430393"/>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4</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hlinkClick r:id="rId2" action="ppaction://hlinksldjump"/>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1</a:t>
            </a:r>
            <a:endParaRPr lang="vi-VN" b="1">
              <a:solidFill>
                <a:srgbClr val="B1B1B1"/>
              </a:solidFill>
              <a:latin typeface="Arial" panose="020B0604020202020204" pitchFamily="34" charset="0"/>
              <a:cs typeface="Arial" panose="020B0604020202020204" pitchFamily="34" charset="0"/>
            </a:endParaRPr>
          </a:p>
        </p:txBody>
      </p:sp>
      <p:pic>
        <p:nvPicPr>
          <p:cNvPr id="9" name="Picture 8">
            <a:hlinkClick r:id="rId3"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4"/>
          <a:srcRect l="59276" t="7175" r="18223" b="15584"/>
          <a:stretch/>
        </p:blipFill>
        <p:spPr>
          <a:xfrm>
            <a:off x="6740734" y="6191046"/>
            <a:ext cx="1188720" cy="666954"/>
          </a:xfrm>
          <a:prstGeom prst="rect">
            <a:avLst/>
          </a:prstGeom>
        </p:spPr>
      </p:pic>
      <p:sp>
        <p:nvSpPr>
          <p:cNvPr id="10" name="Rectangle: Rounded Corners 9">
            <a:extLst>
              <a:ext uri="{FF2B5EF4-FFF2-40B4-BE49-F238E27FC236}">
                <a16:creationId xmlns:a16="http://schemas.microsoft.com/office/drawing/2014/main" id="{8904944E-ECF0-4EB8-8B6D-0C84CFAC9E5A}"/>
              </a:ext>
            </a:extLst>
          </p:cNvPr>
          <p:cNvSpPr/>
          <p:nvPr/>
        </p:nvSpPr>
        <p:spPr>
          <a:xfrm>
            <a:off x="4999160"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141414"/>
                </a:solidFill>
                <a:latin typeface="Arial" panose="020B0604020202020204" pitchFamily="34" charset="0"/>
                <a:cs typeface="Arial" panose="020B0604020202020204" pitchFamily="34" charset="0"/>
              </a:rPr>
              <a:t>2</a:t>
            </a:r>
            <a:endParaRPr lang="vi-VN" b="1">
              <a:solidFill>
                <a:srgbClr val="141414"/>
              </a:solidFill>
              <a:latin typeface="Arial" panose="020B0604020202020204" pitchFamily="34" charset="0"/>
              <a:cs typeface="Arial" panose="020B0604020202020204" pitchFamily="34" charset="0"/>
            </a:endParaRPr>
          </a:p>
        </p:txBody>
      </p:sp>
      <p:sp>
        <p:nvSpPr>
          <p:cNvPr id="11" name="Rectangle: Rounded Corners 10">
            <a:hlinkClick r:id="rId5" action="ppaction://hlinksldjump"/>
            <a:extLst>
              <a:ext uri="{FF2B5EF4-FFF2-40B4-BE49-F238E27FC236}">
                <a16:creationId xmlns:a16="http://schemas.microsoft.com/office/drawing/2014/main" id="{518F98C0-42E9-4D66-9A2B-4E33474C90DB}"/>
              </a:ext>
            </a:extLst>
          </p:cNvPr>
          <p:cNvSpPr/>
          <p:nvPr/>
        </p:nvSpPr>
        <p:spPr>
          <a:xfrm>
            <a:off x="5583344"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6" action="ppaction://hlinksldjump"/>
            <a:extLst>
              <a:ext uri="{FF2B5EF4-FFF2-40B4-BE49-F238E27FC236}">
                <a16:creationId xmlns:a16="http://schemas.microsoft.com/office/drawing/2014/main" id="{028CC0AF-C509-4A88-8A1D-DFBD1161C22D}"/>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52A937A9-8804-AFCC-8B1A-DE813168D4AA}"/>
              </a:ext>
            </a:extLst>
          </p:cNvPr>
          <p:cNvSpPr txBox="1"/>
          <p:nvPr/>
        </p:nvSpPr>
        <p:spPr>
          <a:xfrm>
            <a:off x="3032133" y="96474"/>
            <a:ext cx="9049629" cy="523220"/>
          </a:xfrm>
          <a:prstGeom prst="rect">
            <a:avLst/>
          </a:prstGeom>
          <a:noFill/>
        </p:spPr>
        <p:txBody>
          <a:bodyPr wrap="square">
            <a:spAutoFit/>
          </a:bodyPr>
          <a:lstStyle/>
          <a:p>
            <a:pPr algn="ctr"/>
            <a:r>
              <a:rPr lang="en-US" sz="2800" b="1" dirty="0" err="1">
                <a:solidFill>
                  <a:schemeClr val="bg1"/>
                </a:solidFill>
                <a:latin typeface="Times New Roman" panose="02020603050405020304" pitchFamily="18" charset="0"/>
                <a:cs typeface="Times New Roman" panose="02020603050405020304" pitchFamily="18" charset="0"/>
              </a:rPr>
              <a:t>Giới</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thiệu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Dư</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Liệu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Chất</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Lượng</a:t>
            </a:r>
            <a:r>
              <a:rPr lang="en-US" sz="2800" b="1" dirty="0">
                <a:solidFill>
                  <a:schemeClr val="bg1"/>
                </a:solidFill>
                <a:latin typeface="Times New Roman" panose="02020603050405020304" pitchFamily="18" charset="0"/>
                <a:cs typeface="Times New Roman" panose="02020603050405020304" pitchFamily="18" charset="0"/>
              </a:rPr>
              <a:t> KK </a:t>
            </a:r>
            <a:endParaRPr lang="vi-VN" sz="2800" b="1" dirty="0">
              <a:solidFill>
                <a:schemeClr val="bg1"/>
              </a:solidFill>
              <a:latin typeface="Times New Roman" panose="02020603050405020304" pitchFamily="18" charset="0"/>
              <a:cs typeface="Times New Roman" panose="02020603050405020304" pitchFamily="18" charset="0"/>
            </a:endParaRPr>
          </a:p>
        </p:txBody>
      </p:sp>
      <p:sp>
        <p:nvSpPr>
          <p:cNvPr id="18" name="TextBox 17">
            <a:extLst>
              <a:ext uri="{FF2B5EF4-FFF2-40B4-BE49-F238E27FC236}">
                <a16:creationId xmlns:a16="http://schemas.microsoft.com/office/drawing/2014/main" id="{79EFA2F6-7A90-E11B-5AAC-575B526558D9}"/>
              </a:ext>
            </a:extLst>
          </p:cNvPr>
          <p:cNvSpPr txBox="1"/>
          <p:nvPr/>
        </p:nvSpPr>
        <p:spPr>
          <a:xfrm>
            <a:off x="-1116484" y="-4336881"/>
            <a:ext cx="12231287" cy="2125518"/>
          </a:xfrm>
          <a:prstGeom prst="rect">
            <a:avLst/>
          </a:prstGeom>
          <a:noFill/>
        </p:spPr>
        <p:txBody>
          <a:bodyPr wrap="square">
            <a:spAutoFit/>
          </a:bodyPr>
          <a:lstStyle/>
          <a:p>
            <a:pPr>
              <a:lnSpc>
                <a:spcPct val="107000"/>
              </a:lnSpc>
              <a:spcAft>
                <a:spcPts val="800"/>
              </a:spcAft>
            </a:pP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NOx(GT)</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Nồng</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NOx (Nitrogen Oxides) :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Đại</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diện</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cho</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thải</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phương</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tiện</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công</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nghiệp</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NO2(GT)</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Nồng</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NO2 :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NOx,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giám</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sát</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đánh</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giá</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chất</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lượng</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PT08.S2(NMHC)</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Cảm</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đo</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Hydrocarbon :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Hỗ</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trợ</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phân</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tích</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hữu</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cơ</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bay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hơi</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PT08.S3(NOx)</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Cảm</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đo</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NOx :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dụng</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đánh</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giá</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thải</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NOx.</a:t>
            </a: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endParaRPr lang="en-US" sz="1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2" name="Picture 21">
            <a:extLst>
              <a:ext uri="{FF2B5EF4-FFF2-40B4-BE49-F238E27FC236}">
                <a16:creationId xmlns:a16="http://schemas.microsoft.com/office/drawing/2014/main" id="{31BD7596-260A-D9B1-B1DD-523A51463630}"/>
              </a:ext>
            </a:extLst>
          </p:cNvPr>
          <p:cNvPicPr>
            <a:picLocks noChangeAspect="1"/>
          </p:cNvPicPr>
          <p:nvPr/>
        </p:nvPicPr>
        <p:blipFill>
          <a:blip r:embed="rId7"/>
          <a:stretch>
            <a:fillRect/>
          </a:stretch>
        </p:blipFill>
        <p:spPr>
          <a:xfrm>
            <a:off x="0" y="3260189"/>
            <a:ext cx="12192000" cy="2865294"/>
          </a:xfrm>
          <a:prstGeom prst="rect">
            <a:avLst/>
          </a:prstGeom>
        </p:spPr>
      </p:pic>
      <p:sp>
        <p:nvSpPr>
          <p:cNvPr id="24" name="TextBox 23">
            <a:extLst>
              <a:ext uri="{FF2B5EF4-FFF2-40B4-BE49-F238E27FC236}">
                <a16:creationId xmlns:a16="http://schemas.microsoft.com/office/drawing/2014/main" id="{FCA4033E-BDAA-2C44-E740-97FF11106133}"/>
              </a:ext>
            </a:extLst>
          </p:cNvPr>
          <p:cNvSpPr txBox="1"/>
          <p:nvPr/>
        </p:nvSpPr>
        <p:spPr>
          <a:xfrm>
            <a:off x="295284" y="1482818"/>
            <a:ext cx="9705484" cy="1661993"/>
          </a:xfrm>
          <a:prstGeom prst="rect">
            <a:avLst/>
          </a:prstGeom>
          <a:noFill/>
        </p:spPr>
        <p:txBody>
          <a:bodyPr wrap="square">
            <a:spAutoFit/>
          </a:bodyPr>
          <a:lstStyle/>
          <a:p>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Date &amp; Time</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Ngày</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giờ</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thu</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thập</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CO(GT)</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Nồng</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CO (Carbon Monoxide) :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Thể</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hiện</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mức</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ô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nhiễm</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CO</a:t>
            </a:r>
          </a:p>
          <a:p>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PT08.S1(CO)</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Cảm</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đo</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CO :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Hỗ</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trợ</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phân</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tích</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mức</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ô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nhiễm</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CO.</a:t>
            </a:r>
            <a:b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NMHC(GT)</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Nồng</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Hydrocarbon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chứa</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methane :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Chỉ</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ra</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mức</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ô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nhiễm</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chất</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hữu</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cơ</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bay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hơi</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C6H6(GT)</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Nồng</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Benzene :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chất</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độc</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hại</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trọng</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cần</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giám</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7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sát</a:t>
            </a:r>
            <a:r>
              <a:rPr lang="en-US" sz="17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700" dirty="0"/>
          </a:p>
        </p:txBody>
      </p:sp>
    </p:spTree>
    <p:extLst>
      <p:ext uri="{BB962C8B-B14F-4D97-AF65-F5344CB8AC3E}">
        <p14:creationId xmlns:p14="http://schemas.microsoft.com/office/powerpoint/2010/main" val="22332478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A948FE-F92E-8CDD-EB8D-4F5862FCF164}"/>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DF629B6-10D6-1F9C-13D5-F0B896953692}"/>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D9C99FA3-962F-3B56-7195-D8CFC3FA626F}"/>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A4F99E03-FC3F-57A1-8073-DB29EE6837D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B7492C37-04D9-7661-C8A3-3A0242F9FEF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BBF46AC5-D01A-866A-81E3-482EE25EA146}"/>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4</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016F5E12-A095-24B7-4FFD-538B34D25F87}"/>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hlinkClick r:id="rId2" action="ppaction://hlinksldjump"/>
            <a:extLst>
              <a:ext uri="{FF2B5EF4-FFF2-40B4-BE49-F238E27FC236}">
                <a16:creationId xmlns:a16="http://schemas.microsoft.com/office/drawing/2014/main" id="{DEF82CAF-A5BA-3E20-5258-1515CA5586BD}"/>
              </a:ext>
            </a:extLst>
          </p:cNvPr>
          <p:cNvSpPr/>
          <p:nvPr/>
        </p:nvSpPr>
        <p:spPr>
          <a:xfrm>
            <a:off x="441474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1</a:t>
            </a:r>
            <a:endParaRPr lang="vi-VN" b="1">
              <a:solidFill>
                <a:srgbClr val="B1B1B1"/>
              </a:solidFill>
              <a:latin typeface="Arial" panose="020B0604020202020204" pitchFamily="34" charset="0"/>
              <a:cs typeface="Arial" panose="020B0604020202020204" pitchFamily="34" charset="0"/>
            </a:endParaRPr>
          </a:p>
        </p:txBody>
      </p:sp>
      <p:pic>
        <p:nvPicPr>
          <p:cNvPr id="9" name="Picture 8">
            <a:hlinkClick r:id="rId3" action="ppaction://hlinksldjump"/>
            <a:extLst>
              <a:ext uri="{FF2B5EF4-FFF2-40B4-BE49-F238E27FC236}">
                <a16:creationId xmlns:a16="http://schemas.microsoft.com/office/drawing/2014/main" id="{66C3F4BA-B245-F2F6-328B-CDE0D06E9A5F}"/>
              </a:ext>
            </a:extLst>
          </p:cNvPr>
          <p:cNvPicPr>
            <a:picLocks noChangeAspect="1"/>
          </p:cNvPicPr>
          <p:nvPr/>
        </p:nvPicPr>
        <p:blipFill rotWithShape="1">
          <a:blip r:embed="rId4"/>
          <a:srcRect l="59276" t="7175" r="18223" b="15584"/>
          <a:stretch/>
        </p:blipFill>
        <p:spPr>
          <a:xfrm>
            <a:off x="6740734" y="6191046"/>
            <a:ext cx="1188720" cy="666954"/>
          </a:xfrm>
          <a:prstGeom prst="rect">
            <a:avLst/>
          </a:prstGeom>
        </p:spPr>
      </p:pic>
      <p:sp>
        <p:nvSpPr>
          <p:cNvPr id="10" name="Rectangle: Rounded Corners 9">
            <a:extLst>
              <a:ext uri="{FF2B5EF4-FFF2-40B4-BE49-F238E27FC236}">
                <a16:creationId xmlns:a16="http://schemas.microsoft.com/office/drawing/2014/main" id="{D85167AE-92A2-2ED5-C1F7-898E8B8D42A8}"/>
              </a:ext>
            </a:extLst>
          </p:cNvPr>
          <p:cNvSpPr/>
          <p:nvPr/>
        </p:nvSpPr>
        <p:spPr>
          <a:xfrm>
            <a:off x="4999160"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141414"/>
                </a:solidFill>
                <a:latin typeface="Arial" panose="020B0604020202020204" pitchFamily="34" charset="0"/>
                <a:cs typeface="Arial" panose="020B0604020202020204" pitchFamily="34" charset="0"/>
              </a:rPr>
              <a:t>2</a:t>
            </a:r>
            <a:endParaRPr lang="vi-VN" b="1">
              <a:solidFill>
                <a:srgbClr val="141414"/>
              </a:solidFill>
              <a:latin typeface="Arial" panose="020B0604020202020204" pitchFamily="34" charset="0"/>
              <a:cs typeface="Arial" panose="020B0604020202020204" pitchFamily="34" charset="0"/>
            </a:endParaRPr>
          </a:p>
        </p:txBody>
      </p:sp>
      <p:sp>
        <p:nvSpPr>
          <p:cNvPr id="11" name="Rectangle: Rounded Corners 10">
            <a:hlinkClick r:id="rId5" action="ppaction://hlinksldjump"/>
            <a:extLst>
              <a:ext uri="{FF2B5EF4-FFF2-40B4-BE49-F238E27FC236}">
                <a16:creationId xmlns:a16="http://schemas.microsoft.com/office/drawing/2014/main" id="{B1FFDDD4-B470-F0C3-C1EA-B21E0CEEB0E5}"/>
              </a:ext>
            </a:extLst>
          </p:cNvPr>
          <p:cNvSpPr/>
          <p:nvPr/>
        </p:nvSpPr>
        <p:spPr>
          <a:xfrm>
            <a:off x="5583344"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6" action="ppaction://hlinksldjump"/>
            <a:extLst>
              <a:ext uri="{FF2B5EF4-FFF2-40B4-BE49-F238E27FC236}">
                <a16:creationId xmlns:a16="http://schemas.microsoft.com/office/drawing/2014/main" id="{72A08F63-605A-C3E0-AD9D-FB77C1DD69B4}"/>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784DA420-EABF-81FC-2B0A-D0B8E0DEA3C7}"/>
              </a:ext>
            </a:extLst>
          </p:cNvPr>
          <p:cNvSpPr txBox="1"/>
          <p:nvPr/>
        </p:nvSpPr>
        <p:spPr>
          <a:xfrm>
            <a:off x="3032133" y="96474"/>
            <a:ext cx="9049629" cy="523220"/>
          </a:xfrm>
          <a:prstGeom prst="rect">
            <a:avLst/>
          </a:prstGeom>
          <a:noFill/>
        </p:spPr>
        <p:txBody>
          <a:bodyPr wrap="square">
            <a:spAutoFit/>
          </a:bodyPr>
          <a:lstStyle/>
          <a:p>
            <a:pPr algn="ctr"/>
            <a:r>
              <a:rPr lang="en-US" sz="2800" b="1" dirty="0" err="1">
                <a:solidFill>
                  <a:schemeClr val="bg1"/>
                </a:solidFill>
                <a:latin typeface="Times New Roman" panose="02020603050405020304" pitchFamily="18" charset="0"/>
                <a:cs typeface="Times New Roman" panose="02020603050405020304" pitchFamily="18" charset="0"/>
              </a:rPr>
              <a:t>Giới</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thiệu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Dư</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Liệu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Chất</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Lượng</a:t>
            </a:r>
            <a:r>
              <a:rPr lang="en-US" sz="2800" b="1" dirty="0">
                <a:solidFill>
                  <a:schemeClr val="bg1"/>
                </a:solidFill>
                <a:latin typeface="Times New Roman" panose="02020603050405020304" pitchFamily="18" charset="0"/>
                <a:cs typeface="Times New Roman" panose="02020603050405020304" pitchFamily="18" charset="0"/>
              </a:rPr>
              <a:t> KK </a:t>
            </a:r>
            <a:endParaRPr lang="vi-VN" sz="2800" b="1" dirty="0">
              <a:solidFill>
                <a:schemeClr val="bg1"/>
              </a:solidFill>
              <a:latin typeface="Times New Roman" panose="02020603050405020304" pitchFamily="18" charset="0"/>
              <a:cs typeface="Times New Roman" panose="02020603050405020304" pitchFamily="18" charset="0"/>
            </a:endParaRPr>
          </a:p>
        </p:txBody>
      </p:sp>
      <p:pic>
        <p:nvPicPr>
          <p:cNvPr id="15" name="Picture 14">
            <a:extLst>
              <a:ext uri="{FF2B5EF4-FFF2-40B4-BE49-F238E27FC236}">
                <a16:creationId xmlns:a16="http://schemas.microsoft.com/office/drawing/2014/main" id="{CCE5199A-A654-2D90-6358-ED3E9289198E}"/>
              </a:ext>
            </a:extLst>
          </p:cNvPr>
          <p:cNvPicPr>
            <a:picLocks noChangeAspect="1"/>
          </p:cNvPicPr>
          <p:nvPr/>
        </p:nvPicPr>
        <p:blipFill>
          <a:blip r:embed="rId7"/>
          <a:stretch>
            <a:fillRect/>
          </a:stretch>
        </p:blipFill>
        <p:spPr>
          <a:xfrm>
            <a:off x="847963" y="3442992"/>
            <a:ext cx="10134775" cy="2525474"/>
          </a:xfrm>
          <a:prstGeom prst="rect">
            <a:avLst/>
          </a:prstGeom>
        </p:spPr>
      </p:pic>
      <p:sp>
        <p:nvSpPr>
          <p:cNvPr id="19" name="TextBox 18">
            <a:extLst>
              <a:ext uri="{FF2B5EF4-FFF2-40B4-BE49-F238E27FC236}">
                <a16:creationId xmlns:a16="http://schemas.microsoft.com/office/drawing/2014/main" id="{CEF82768-CE90-4786-F058-869D5F3F33EA}"/>
              </a:ext>
            </a:extLst>
          </p:cNvPr>
          <p:cNvSpPr txBox="1"/>
          <p:nvPr/>
        </p:nvSpPr>
        <p:spPr>
          <a:xfrm>
            <a:off x="768451" y="1728799"/>
            <a:ext cx="12231287" cy="2096215"/>
          </a:xfrm>
          <a:prstGeom prst="rect">
            <a:avLst/>
          </a:prstGeom>
          <a:noFill/>
        </p:spPr>
        <p:txBody>
          <a:bodyPr wrap="square">
            <a:spAutoFit/>
          </a:bodyPr>
          <a:lstStyle/>
          <a:p>
            <a:pPr>
              <a:lnSpc>
                <a:spcPct val="107000"/>
              </a:lnSpc>
              <a:spcAft>
                <a:spcPts val="800"/>
              </a:spcAft>
            </a:pP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PT08.S2(NMHC)</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Cảm</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đo</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Hydrocarbon :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Hỗ</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trợ</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phân</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tích</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hữu</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cơ</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bay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hơi</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NOx(GT)</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Nồng</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NOx (Nitrogen Oxides) :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Đại</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diện</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cho</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thải</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phương</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tiện</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và</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công</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nghiệp</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p>
          <a:p>
            <a:pPr>
              <a:lnSpc>
                <a:spcPct val="107000"/>
              </a:lnSpc>
              <a:spcAft>
                <a:spcPts val="800"/>
              </a:spcAft>
            </a:pP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PT08.S3(NOx)</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Cảm</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đo</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NOx :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sử</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dụng</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đánh</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giá</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thải</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NOx.</a:t>
            </a:r>
            <a:b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NO2(GT)</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Nồng</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độ</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NO2 :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NOx,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giám</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sát</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đánh</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giá</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chất</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lượng</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khí</a:t>
            </a:r>
            <a: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br>
              <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br>
            <a:endParaRPr lang="en-US" sz="1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42867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239A4DF-AAE8-4B0D-800F-288C7329EF91}"/>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pic>
        <p:nvPicPr>
          <p:cNvPr id="5" name="Picture 4">
            <a:extLst>
              <a:ext uri="{FF2B5EF4-FFF2-40B4-BE49-F238E27FC236}">
                <a16:creationId xmlns:a16="http://schemas.microsoft.com/office/drawing/2014/main" id="{3C8A23C2-4E97-4713-B451-765E9C854ABB}"/>
              </a:ext>
            </a:extLst>
          </p:cNvPr>
          <p:cNvPicPr>
            <a:picLocks noChangeAspect="1"/>
          </p:cNvPicPr>
          <p:nvPr/>
        </p:nvPicPr>
        <p:blipFill rotWithShape="1">
          <a:blip r:embed="rId2"/>
          <a:srcRect l="20420" t="8979" r="11815" b="10898"/>
          <a:stretch/>
        </p:blipFill>
        <p:spPr>
          <a:xfrm>
            <a:off x="2214283" y="2312892"/>
            <a:ext cx="1524124" cy="1766049"/>
          </a:xfrm>
          <a:prstGeom prst="rect">
            <a:avLst/>
          </a:prstGeom>
        </p:spPr>
      </p:pic>
      <p:pic>
        <p:nvPicPr>
          <p:cNvPr id="6" name="Picture 5">
            <a:extLst>
              <a:ext uri="{FF2B5EF4-FFF2-40B4-BE49-F238E27FC236}">
                <a16:creationId xmlns:a16="http://schemas.microsoft.com/office/drawing/2014/main" id="{DB1E296E-36D2-4559-AAAB-65CFE6F5D82C}"/>
              </a:ext>
            </a:extLst>
          </p:cNvPr>
          <p:cNvPicPr>
            <a:picLocks noChangeAspect="1"/>
          </p:cNvPicPr>
          <p:nvPr/>
        </p:nvPicPr>
        <p:blipFill rotWithShape="1">
          <a:blip r:embed="rId3"/>
          <a:srcRect t="2745"/>
          <a:stretch/>
        </p:blipFill>
        <p:spPr>
          <a:xfrm>
            <a:off x="6612496" y="0"/>
            <a:ext cx="3966509" cy="6858000"/>
          </a:xfrm>
          <a:prstGeom prst="rect">
            <a:avLst/>
          </a:prstGeom>
        </p:spPr>
      </p:pic>
      <p:sp>
        <p:nvSpPr>
          <p:cNvPr id="7" name="Rectangle: Rounded Corners 6">
            <a:extLst>
              <a:ext uri="{FF2B5EF4-FFF2-40B4-BE49-F238E27FC236}">
                <a16:creationId xmlns:a16="http://schemas.microsoft.com/office/drawing/2014/main" id="{7F313F81-5F30-4BBB-B584-83BC7860B76B}"/>
              </a:ext>
            </a:extLst>
          </p:cNvPr>
          <p:cNvSpPr/>
          <p:nvPr/>
        </p:nvSpPr>
        <p:spPr>
          <a:xfrm>
            <a:off x="7939042" y="2578586"/>
            <a:ext cx="1384419" cy="760409"/>
          </a:xfrm>
          <a:prstGeom prst="roundRect">
            <a:avLst>
              <a:gd name="adj" fmla="val 50000"/>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Oval 7">
            <a:extLst>
              <a:ext uri="{FF2B5EF4-FFF2-40B4-BE49-F238E27FC236}">
                <a16:creationId xmlns:a16="http://schemas.microsoft.com/office/drawing/2014/main" id="{F01C3364-F5E5-4F96-9FF5-3D7BC6F242DF}"/>
              </a:ext>
            </a:extLst>
          </p:cNvPr>
          <p:cNvSpPr/>
          <p:nvPr/>
        </p:nvSpPr>
        <p:spPr>
          <a:xfrm>
            <a:off x="7977499" y="2638325"/>
            <a:ext cx="653753" cy="640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 name="Picture 1">
            <a:extLst>
              <a:ext uri="{FF2B5EF4-FFF2-40B4-BE49-F238E27FC236}">
                <a16:creationId xmlns:a16="http://schemas.microsoft.com/office/drawing/2014/main" id="{EC7E515C-4B70-48F7-9B2D-E92FE4EF96A8}"/>
              </a:ext>
            </a:extLst>
          </p:cNvPr>
          <p:cNvPicPr>
            <a:picLocks noChangeAspect="1"/>
          </p:cNvPicPr>
          <p:nvPr/>
        </p:nvPicPr>
        <p:blipFill rotWithShape="1">
          <a:blip r:embed="rId4"/>
          <a:srcRect t="51313" b="37641"/>
          <a:stretch/>
        </p:blipFill>
        <p:spPr>
          <a:xfrm>
            <a:off x="6721380" y="3429000"/>
            <a:ext cx="3857625" cy="757519"/>
          </a:xfrm>
          <a:prstGeom prst="rect">
            <a:avLst/>
          </a:prstGeom>
        </p:spPr>
      </p:pic>
      <p:pic>
        <p:nvPicPr>
          <p:cNvPr id="9" name="Picture 2" descr="Con chuột png | PNGEgg">
            <a:extLst>
              <a:ext uri="{FF2B5EF4-FFF2-40B4-BE49-F238E27FC236}">
                <a16:creationId xmlns:a16="http://schemas.microsoft.com/office/drawing/2014/main" id="{853E7402-E325-4141-A13D-4575BF0D1005}"/>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857" b="97082" l="2299" r="95115">
                        <a14:foregroundMark x1="9770" y1="5305" x2="19253" y2="10875"/>
                        <a14:foregroundMark x1="5747" y1="4509" x2="12069" y2="20424"/>
                        <a14:foregroundMark x1="2299" y1="2387" x2="2299" y2="2387"/>
                        <a14:foregroundMark x1="23276" y1="30769" x2="67529" y2="74005"/>
                        <a14:foregroundMark x1="43103" y1="37401" x2="79885" y2="74801"/>
                        <a14:foregroundMark x1="46839" y1="39788" x2="80460" y2="75597"/>
                        <a14:foregroundMark x1="53736" y1="41379" x2="65805" y2="49602"/>
                        <a14:foregroundMark x1="65805" y1="49602" x2="66092" y2="49867"/>
                        <a14:foregroundMark x1="46552" y1="35544" x2="58908" y2="40584"/>
                        <a14:foregroundMark x1="72701" y1="78249" x2="85057" y2="89125"/>
                        <a14:foregroundMark x1="89655" y1="85676" x2="91954" y2="90451"/>
                        <a14:foregroundMark x1="95402" y1="87533" x2="95402" y2="87533"/>
                        <a14:foregroundMark x1="87069" y1="94430" x2="87069" y2="94430"/>
                        <a14:foregroundMark x1="86782" y1="97082" x2="86782" y2="97082"/>
                      </a14:backgroundRemoval>
                    </a14:imgEffect>
                  </a14:imgLayer>
                </a14:imgProps>
              </a:ext>
              <a:ext uri="{28A0092B-C50C-407E-A947-70E740481C1C}">
                <a14:useLocalDpi xmlns:a14="http://schemas.microsoft.com/office/drawing/2010/main" val="0"/>
              </a:ext>
            </a:extLst>
          </a:blip>
          <a:srcRect/>
          <a:stretch>
            <a:fillRect/>
          </a:stretch>
        </p:blipFill>
        <p:spPr bwMode="auto">
          <a:xfrm rot="3948283">
            <a:off x="7789165" y="3207570"/>
            <a:ext cx="492062" cy="53306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21E5015F-F7C4-4F67-A366-14B7F5B6A811}"/>
              </a:ext>
            </a:extLst>
          </p:cNvPr>
          <p:cNvPicPr>
            <a:picLocks noChangeAspect="1"/>
          </p:cNvPicPr>
          <p:nvPr/>
        </p:nvPicPr>
        <p:blipFill>
          <a:blip r:embed="rId7"/>
          <a:stretch>
            <a:fillRect/>
          </a:stretch>
        </p:blipFill>
        <p:spPr>
          <a:xfrm>
            <a:off x="2062353" y="4186519"/>
            <a:ext cx="1827983" cy="2085446"/>
          </a:xfrm>
          <a:prstGeom prst="rect">
            <a:avLst/>
          </a:prstGeom>
        </p:spPr>
      </p:pic>
      <p:pic>
        <p:nvPicPr>
          <p:cNvPr id="10" name="Picture 9">
            <a:extLst>
              <a:ext uri="{FF2B5EF4-FFF2-40B4-BE49-F238E27FC236}">
                <a16:creationId xmlns:a16="http://schemas.microsoft.com/office/drawing/2014/main" id="{D1D0F28B-BD98-4FFB-A984-BD226CAEF881}"/>
              </a:ext>
            </a:extLst>
          </p:cNvPr>
          <p:cNvPicPr>
            <a:picLocks noChangeAspect="1"/>
          </p:cNvPicPr>
          <p:nvPr/>
        </p:nvPicPr>
        <p:blipFill rotWithShape="1">
          <a:blip r:embed="rId8"/>
          <a:srcRect r="35589" b="66830"/>
          <a:stretch/>
        </p:blipFill>
        <p:spPr>
          <a:xfrm>
            <a:off x="0" y="0"/>
            <a:ext cx="1296237" cy="280735"/>
          </a:xfrm>
          <a:prstGeom prst="rect">
            <a:avLst/>
          </a:prstGeom>
        </p:spPr>
      </p:pic>
      <p:pic>
        <p:nvPicPr>
          <p:cNvPr id="11" name="Picture 10">
            <a:extLst>
              <a:ext uri="{FF2B5EF4-FFF2-40B4-BE49-F238E27FC236}">
                <a16:creationId xmlns:a16="http://schemas.microsoft.com/office/drawing/2014/main" id="{BD236D91-692E-4F62-ABEE-DC3FF74CDADF}"/>
              </a:ext>
            </a:extLst>
          </p:cNvPr>
          <p:cNvPicPr>
            <a:picLocks noChangeAspect="1"/>
          </p:cNvPicPr>
          <p:nvPr/>
        </p:nvPicPr>
        <p:blipFill rotWithShape="1">
          <a:blip r:embed="rId8"/>
          <a:srcRect l="64289" t="6315" r="15060" b="71585"/>
          <a:stretch/>
        </p:blipFill>
        <p:spPr>
          <a:xfrm>
            <a:off x="1296237" y="51954"/>
            <a:ext cx="444411" cy="200025"/>
          </a:xfrm>
          <a:prstGeom prst="rect">
            <a:avLst/>
          </a:prstGeom>
        </p:spPr>
      </p:pic>
    </p:spTree>
    <p:extLst>
      <p:ext uri="{BB962C8B-B14F-4D97-AF65-F5344CB8AC3E}">
        <p14:creationId xmlns:p14="http://schemas.microsoft.com/office/powerpoint/2010/main" val="19977925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2.08333E-7 -1.48148E-6 L 0.05286 -0.00023 " pathEditMode="relative" rAng="0" ptsTypes="AA">
                                      <p:cBhvr>
                                        <p:cTn id="6" dur="750" fill="hold"/>
                                        <p:tgtEl>
                                          <p:spTgt spid="8"/>
                                        </p:tgtEl>
                                        <p:attrNameLst>
                                          <p:attrName>ppt_x</p:attrName>
                                          <p:attrName>ppt_y</p:attrName>
                                        </p:attrNameLst>
                                      </p:cBhvr>
                                      <p:rCtr x="2643" y="-23"/>
                                    </p:animMotion>
                                  </p:childTnLst>
                                </p:cTn>
                              </p:par>
                              <p:par>
                                <p:cTn id="7" presetID="1" presetClass="emph" presetSubtype="2" fill="hold" nodeType="withEffect">
                                  <p:stCondLst>
                                    <p:cond delay="0"/>
                                  </p:stCondLst>
                                  <p:childTnLst>
                                    <p:animClr clrSpc="rgb" dir="cw">
                                      <p:cBhvr>
                                        <p:cTn id="8" dur="750" fill="hold"/>
                                        <p:tgtEl>
                                          <p:spTgt spid="7"/>
                                        </p:tgtEl>
                                        <p:attrNameLst>
                                          <p:attrName>fillcolor</p:attrName>
                                        </p:attrNameLst>
                                      </p:cBhvr>
                                      <p:to>
                                        <a:srgbClr val="ED7D31"/>
                                      </p:to>
                                    </p:animClr>
                                    <p:set>
                                      <p:cBhvr>
                                        <p:cTn id="9" dur="750" fill="hold"/>
                                        <p:tgtEl>
                                          <p:spTgt spid="7"/>
                                        </p:tgtEl>
                                        <p:attrNameLst>
                                          <p:attrName>fill.type</p:attrName>
                                        </p:attrNameLst>
                                      </p:cBhvr>
                                      <p:to>
                                        <p:strVal val="solid"/>
                                      </p:to>
                                    </p:set>
                                    <p:set>
                                      <p:cBhvr>
                                        <p:cTn id="10" dur="750" fill="hold"/>
                                        <p:tgtEl>
                                          <p:spTgt spid="7"/>
                                        </p:tgtEl>
                                        <p:attrNameLst>
                                          <p:attrName>fill.on</p:attrName>
                                        </p:attrNameLst>
                                      </p:cBhvr>
                                      <p:to>
                                        <p:strVal val="true"/>
                                      </p:to>
                                    </p:se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dirty="0" err="1">
                <a:solidFill>
                  <a:schemeClr val="bg1"/>
                </a:solidFill>
                <a:latin typeface="Arial" panose="020B0604020202020204" pitchFamily="34" charset="0"/>
                <a:cs typeface="Arial" panose="020B0604020202020204" pitchFamily="34" charset="0"/>
              </a:rPr>
              <a:t>Nội</a:t>
            </a:r>
            <a:endParaRPr lang="vi-VN" sz="3600" b="1" dirty="0">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4</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22132"/>
            <a:ext cx="12231287" cy="170766"/>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hlinkClick r:id="rId2" action="ppaction://hlinksldjump"/>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1</a:t>
            </a:r>
            <a:endParaRPr lang="vi-VN" b="1">
              <a:solidFill>
                <a:srgbClr val="B1B1B1"/>
              </a:solidFill>
              <a:latin typeface="Arial" panose="020B0604020202020204" pitchFamily="34" charset="0"/>
              <a:cs typeface="Arial" panose="020B0604020202020204" pitchFamily="34" charset="0"/>
            </a:endParaRPr>
          </a:p>
        </p:txBody>
      </p:sp>
      <p:pic>
        <p:nvPicPr>
          <p:cNvPr id="9" name="Picture 8">
            <a:hlinkClick r:id="rId3"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4"/>
          <a:srcRect l="59276" t="7175" r="18223" b="15584"/>
          <a:stretch/>
        </p:blipFill>
        <p:spPr>
          <a:xfrm>
            <a:off x="6740734" y="6191046"/>
            <a:ext cx="1188720" cy="666954"/>
          </a:xfrm>
          <a:prstGeom prst="rect">
            <a:avLst/>
          </a:prstGeom>
        </p:spPr>
      </p:pic>
      <p:sp>
        <p:nvSpPr>
          <p:cNvPr id="10" name="Rectangle: Rounded Corners 9">
            <a:extLst>
              <a:ext uri="{FF2B5EF4-FFF2-40B4-BE49-F238E27FC236}">
                <a16:creationId xmlns:a16="http://schemas.microsoft.com/office/drawing/2014/main" id="{8904944E-ECF0-4EB8-8B6D-0C84CFAC9E5A}"/>
              </a:ext>
            </a:extLst>
          </p:cNvPr>
          <p:cNvSpPr/>
          <p:nvPr/>
        </p:nvSpPr>
        <p:spPr>
          <a:xfrm>
            <a:off x="5576741"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141414"/>
                </a:solidFill>
                <a:latin typeface="Arial" panose="020B0604020202020204" pitchFamily="34" charset="0"/>
                <a:cs typeface="Arial" panose="020B0604020202020204" pitchFamily="34" charset="0"/>
              </a:rPr>
              <a:t>3</a:t>
            </a:r>
            <a:endParaRPr lang="vi-VN" b="1">
              <a:solidFill>
                <a:srgbClr val="141414"/>
              </a:solidFill>
              <a:latin typeface="Arial" panose="020B0604020202020204" pitchFamily="34" charset="0"/>
              <a:cs typeface="Arial" panose="020B0604020202020204" pitchFamily="34" charset="0"/>
            </a:endParaRPr>
          </a:p>
        </p:txBody>
      </p:sp>
      <p:sp>
        <p:nvSpPr>
          <p:cNvPr id="11" name="Rectangle: Rounded Corners 10">
            <a:hlinkClick r:id="rId5" action="ppaction://hlinksldjump"/>
            <a:extLst>
              <a:ext uri="{FF2B5EF4-FFF2-40B4-BE49-F238E27FC236}">
                <a16:creationId xmlns:a16="http://schemas.microsoft.com/office/drawing/2014/main" id="{518F98C0-42E9-4D66-9A2B-4E33474C90DB}"/>
              </a:ext>
            </a:extLst>
          </p:cNvPr>
          <p:cNvSpPr/>
          <p:nvPr/>
        </p:nvSpPr>
        <p:spPr>
          <a:xfrm>
            <a:off x="4993435"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2</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6" action="ppaction://hlinksldjump"/>
            <a:extLst>
              <a:ext uri="{FF2B5EF4-FFF2-40B4-BE49-F238E27FC236}">
                <a16:creationId xmlns:a16="http://schemas.microsoft.com/office/drawing/2014/main" id="{028CC0AF-C509-4A88-8A1D-DFBD1161C22D}"/>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358223A6-8ADA-6E22-6B8F-B3DF280598E1}"/>
              </a:ext>
            </a:extLst>
          </p:cNvPr>
          <p:cNvSpPr txBox="1"/>
          <p:nvPr/>
        </p:nvSpPr>
        <p:spPr>
          <a:xfrm>
            <a:off x="3032133" y="96474"/>
            <a:ext cx="9049629" cy="523220"/>
          </a:xfrm>
          <a:prstGeom prst="rect">
            <a:avLst/>
          </a:prstGeom>
          <a:noFill/>
        </p:spPr>
        <p:txBody>
          <a:bodyPr wrap="square">
            <a:spAutoFit/>
          </a:bodyPr>
          <a:lstStyle/>
          <a:p>
            <a:pPr algn="ctr"/>
            <a:r>
              <a:rPr lang="en-US" sz="2800" b="1" dirty="0" err="1">
                <a:solidFill>
                  <a:schemeClr val="bg1"/>
                </a:solidFill>
                <a:latin typeface="Times New Roman" panose="02020603050405020304" pitchFamily="18" charset="0"/>
                <a:cs typeface="Times New Roman" panose="02020603050405020304" pitchFamily="18" charset="0"/>
              </a:rPr>
              <a:t>Giới</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thiệu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Dư</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Liệu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Chất</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Lượng</a:t>
            </a:r>
            <a:r>
              <a:rPr lang="en-US" sz="2800" b="1" dirty="0">
                <a:solidFill>
                  <a:schemeClr val="bg1"/>
                </a:solidFill>
                <a:latin typeface="Times New Roman" panose="02020603050405020304" pitchFamily="18" charset="0"/>
                <a:cs typeface="Times New Roman" panose="02020603050405020304" pitchFamily="18" charset="0"/>
              </a:rPr>
              <a:t> KK </a:t>
            </a:r>
            <a:endParaRPr lang="vi-VN" sz="2800" b="1" dirty="0">
              <a:solidFill>
                <a:schemeClr val="bg1"/>
              </a:solidFill>
              <a:latin typeface="Times New Roman" panose="02020603050405020304" pitchFamily="18" charset="0"/>
              <a:cs typeface="Times New Roman" panose="02020603050405020304" pitchFamily="18" charset="0"/>
            </a:endParaRPr>
          </a:p>
        </p:txBody>
      </p:sp>
      <p:pic>
        <p:nvPicPr>
          <p:cNvPr id="17" name="Hình ảnh 1" descr="Ảnh có chứa văn bản, ảnh chụp màn hình, Song song&#10;&#10;Mô tả được tạo tự động">
            <a:extLst>
              <a:ext uri="{FF2B5EF4-FFF2-40B4-BE49-F238E27FC236}">
                <a16:creationId xmlns:a16="http://schemas.microsoft.com/office/drawing/2014/main" id="{104B5F7F-4EE4-E5C8-F3E2-3790501BE48A}"/>
              </a:ext>
            </a:extLst>
          </p:cNvPr>
          <p:cNvPicPr>
            <a:picLocks noChangeAspect="1"/>
          </p:cNvPicPr>
          <p:nvPr/>
        </p:nvPicPr>
        <p:blipFill>
          <a:blip r:embed="rId7"/>
          <a:stretch>
            <a:fillRect/>
          </a:stretch>
        </p:blipFill>
        <p:spPr>
          <a:xfrm>
            <a:off x="1225238" y="1279889"/>
            <a:ext cx="9741521" cy="4987390"/>
          </a:xfrm>
          <a:prstGeom prst="rect">
            <a:avLst/>
          </a:prstGeom>
        </p:spPr>
      </p:pic>
    </p:spTree>
    <p:extLst>
      <p:ext uri="{BB962C8B-B14F-4D97-AF65-F5344CB8AC3E}">
        <p14:creationId xmlns:p14="http://schemas.microsoft.com/office/powerpoint/2010/main" val="38204460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4</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hlinkClick r:id="rId2" action="ppaction://hlinksldjump"/>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1</a:t>
            </a:r>
            <a:endParaRPr lang="vi-VN" b="1">
              <a:solidFill>
                <a:srgbClr val="B1B1B1"/>
              </a:solidFill>
              <a:latin typeface="Arial" panose="020B0604020202020204" pitchFamily="34" charset="0"/>
              <a:cs typeface="Arial" panose="020B0604020202020204" pitchFamily="34" charset="0"/>
            </a:endParaRPr>
          </a:p>
        </p:txBody>
      </p:sp>
      <p:pic>
        <p:nvPicPr>
          <p:cNvPr id="9" name="Picture 8">
            <a:hlinkClick r:id="rId3"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4"/>
          <a:srcRect l="59276" t="7175" r="18223" b="15584"/>
          <a:stretch/>
        </p:blipFill>
        <p:spPr>
          <a:xfrm>
            <a:off x="6740734" y="6191046"/>
            <a:ext cx="1188720" cy="666954"/>
          </a:xfrm>
          <a:prstGeom prst="rect">
            <a:avLst/>
          </a:prstGeom>
        </p:spPr>
      </p:pic>
      <p:sp>
        <p:nvSpPr>
          <p:cNvPr id="10" name="Rectangle: Rounded Corners 9">
            <a:extLst>
              <a:ext uri="{FF2B5EF4-FFF2-40B4-BE49-F238E27FC236}">
                <a16:creationId xmlns:a16="http://schemas.microsoft.com/office/drawing/2014/main" id="{8904944E-ECF0-4EB8-8B6D-0C84CFAC9E5A}"/>
              </a:ext>
            </a:extLst>
          </p:cNvPr>
          <p:cNvSpPr/>
          <p:nvPr/>
        </p:nvSpPr>
        <p:spPr>
          <a:xfrm>
            <a:off x="6150825" y="6312179"/>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141414"/>
                </a:solidFill>
                <a:latin typeface="Arial" panose="020B0604020202020204" pitchFamily="34" charset="0"/>
                <a:cs typeface="Arial" panose="020B0604020202020204" pitchFamily="34" charset="0"/>
              </a:rPr>
              <a:t>4</a:t>
            </a:r>
            <a:endParaRPr lang="vi-VN" b="1">
              <a:solidFill>
                <a:srgbClr val="141414"/>
              </a:solidFill>
              <a:latin typeface="Arial" panose="020B0604020202020204" pitchFamily="34" charset="0"/>
              <a:cs typeface="Arial" panose="020B0604020202020204" pitchFamily="34" charset="0"/>
            </a:endParaRPr>
          </a:p>
        </p:txBody>
      </p:sp>
      <p:sp>
        <p:nvSpPr>
          <p:cNvPr id="11" name="Rectangle: Rounded Corners 10">
            <a:hlinkClick r:id="rId5" action="ppaction://hlinksldjump"/>
            <a:extLst>
              <a:ext uri="{FF2B5EF4-FFF2-40B4-BE49-F238E27FC236}">
                <a16:creationId xmlns:a16="http://schemas.microsoft.com/office/drawing/2014/main" id="{518F98C0-42E9-4D66-9A2B-4E33474C90DB}"/>
              </a:ext>
            </a:extLst>
          </p:cNvPr>
          <p:cNvSpPr/>
          <p:nvPr/>
        </p:nvSpPr>
        <p:spPr>
          <a:xfrm>
            <a:off x="4993435"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2</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5" action="ppaction://hlinksldjump"/>
            <a:extLst>
              <a:ext uri="{FF2B5EF4-FFF2-40B4-BE49-F238E27FC236}">
                <a16:creationId xmlns:a16="http://schemas.microsoft.com/office/drawing/2014/main" id="{028CC0AF-C509-4A88-8A1D-DFBD1161C22D}"/>
              </a:ext>
            </a:extLst>
          </p:cNvPr>
          <p:cNvSpPr/>
          <p:nvPr/>
        </p:nvSpPr>
        <p:spPr>
          <a:xfrm>
            <a:off x="5572130" y="6312179"/>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4E1F764B-4223-7AD2-C760-EAA2C9EF7E58}"/>
              </a:ext>
            </a:extLst>
          </p:cNvPr>
          <p:cNvSpPr txBox="1"/>
          <p:nvPr/>
        </p:nvSpPr>
        <p:spPr>
          <a:xfrm>
            <a:off x="3032133" y="96474"/>
            <a:ext cx="9049629" cy="523220"/>
          </a:xfrm>
          <a:prstGeom prst="rect">
            <a:avLst/>
          </a:prstGeom>
          <a:noFill/>
        </p:spPr>
        <p:txBody>
          <a:bodyPr wrap="square">
            <a:spAutoFit/>
          </a:bodyPr>
          <a:lstStyle/>
          <a:p>
            <a:pPr algn="ctr"/>
            <a:r>
              <a:rPr lang="en-US" sz="2800" b="1" dirty="0" err="1">
                <a:solidFill>
                  <a:schemeClr val="bg1"/>
                </a:solidFill>
                <a:latin typeface="Times New Roman" panose="02020603050405020304" pitchFamily="18" charset="0"/>
                <a:cs typeface="Times New Roman" panose="02020603050405020304" pitchFamily="18" charset="0"/>
              </a:rPr>
              <a:t>Giới</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thiệu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Dư</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Liệu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Chất</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Lượng</a:t>
            </a:r>
            <a:r>
              <a:rPr lang="en-US" sz="2800" b="1" dirty="0">
                <a:solidFill>
                  <a:schemeClr val="bg1"/>
                </a:solidFill>
                <a:latin typeface="Times New Roman" panose="02020603050405020304" pitchFamily="18" charset="0"/>
                <a:cs typeface="Times New Roman" panose="02020603050405020304" pitchFamily="18" charset="0"/>
              </a:rPr>
              <a:t> KK </a:t>
            </a:r>
            <a:endParaRPr lang="vi-VN" sz="2800" b="1"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446562F3-F547-4E33-3EB7-00AB6C1964C3}"/>
              </a:ext>
            </a:extLst>
          </p:cNvPr>
          <p:cNvSpPr txBox="1"/>
          <p:nvPr/>
        </p:nvSpPr>
        <p:spPr>
          <a:xfrm>
            <a:off x="100954" y="1757913"/>
            <a:ext cx="7481084" cy="4174797"/>
          </a:xfrm>
          <a:prstGeom prst="rect">
            <a:avLst/>
          </a:prstGeom>
          <a:noFill/>
        </p:spPr>
        <p:txBody>
          <a:bodyPr wrap="square">
            <a:spAutoFit/>
          </a:bodyPr>
          <a:lstStyle/>
          <a:p>
            <a:pPr>
              <a:lnSpc>
                <a:spcPct val="107000"/>
              </a:lnSpc>
              <a:spcAft>
                <a:spcPts val="800"/>
              </a:spcAft>
            </a:pPr>
            <a:r>
              <a:rPr lang="en-US" sz="2400" kern="100" dirty="0">
                <a:solidFill>
                  <a:schemeClr val="accent2"/>
                </a:solidFill>
                <a:latin typeface="Times New Roman" panose="02020603050405020304" pitchFamily="18" charset="0"/>
                <a:ea typeface="Calibri" panose="020F0502020204030204" pitchFamily="34" charset="0"/>
                <a:cs typeface="Times New Roman" panose="02020603050405020304" pitchFamily="18" charset="0"/>
              </a:rPr>
              <a:t>M</a:t>
            </a:r>
            <a:r>
              <a:rPr lang="vi-VN" sz="2400"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a trận tương quan để xác định tính tuyến tính của dữ liệu:</a:t>
            </a:r>
            <a:endParaRPr lang="en-US"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Ma trận tương quan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Correlation</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Matrix</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Đây là một bảng biểu thị hệ số tương quan giữa tất cả các cặp biến trong tập dữ liệu. Hệ số tương quan đo lường mức độ và hướng của mối quan hệ tuyến tính giữa hai biến.</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Xác định tính tuyến tính:</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Hệ số tương quan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Pearson</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Nếu hệ số tương quan giữa hai biến gần bằng 1 hoặc -1, điều này cho thấy mối quan hệ tuyến tính mạnh mẽ (tương ứng là tương quan dương hoặc âm mạnh).</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 Giá trị gần 0: Nếu hệ số tương quan gần bằng 0, điều đó cho thấy không có mối quan hệ tuyến tính rõ ràng giữa hai biến</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6" name="Hình ảnh 1" descr="Ảnh có chứa văn bản, ảnh chụp màn hình, Song song&#10;&#10;Mô tả được tạo tự động">
            <a:extLst>
              <a:ext uri="{FF2B5EF4-FFF2-40B4-BE49-F238E27FC236}">
                <a16:creationId xmlns:a16="http://schemas.microsoft.com/office/drawing/2014/main" id="{1921A320-B8F7-BE17-61A4-4A8625BB3B22}"/>
              </a:ext>
            </a:extLst>
          </p:cNvPr>
          <p:cNvPicPr>
            <a:picLocks noChangeAspect="1"/>
          </p:cNvPicPr>
          <p:nvPr/>
        </p:nvPicPr>
        <p:blipFill>
          <a:blip r:embed="rId6"/>
          <a:stretch>
            <a:fillRect/>
          </a:stretch>
        </p:blipFill>
        <p:spPr>
          <a:xfrm>
            <a:off x="7910260" y="2851208"/>
            <a:ext cx="4180786" cy="2140447"/>
          </a:xfrm>
          <a:prstGeom prst="rect">
            <a:avLst/>
          </a:prstGeom>
        </p:spPr>
      </p:pic>
    </p:spTree>
    <p:extLst>
      <p:ext uri="{BB962C8B-B14F-4D97-AF65-F5344CB8AC3E}">
        <p14:creationId xmlns:p14="http://schemas.microsoft.com/office/powerpoint/2010/main" val="4445004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8169F7-CC4A-2870-5C8C-9EFBBAF38670}"/>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221BE656-FF8D-D633-8DC6-F62A5321E3C3}"/>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dirty="0"/>
          </a:p>
        </p:txBody>
      </p:sp>
      <p:sp>
        <p:nvSpPr>
          <p:cNvPr id="3" name="Rectangle 2">
            <a:extLst>
              <a:ext uri="{FF2B5EF4-FFF2-40B4-BE49-F238E27FC236}">
                <a16:creationId xmlns:a16="http://schemas.microsoft.com/office/drawing/2014/main" id="{696B84FE-E09B-2DB8-60E6-249E6D541BA5}"/>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F8888A36-A7BC-C772-0FB3-FB7DEE67ACBC}"/>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3C4F5E27-168F-BD56-D394-0BCC5488ACB1}"/>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F521C0-1A08-A599-4E39-B05EE24752DF}"/>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dirty="0">
                <a:latin typeface="Arial" panose="020B0604020202020204" pitchFamily="34" charset="0"/>
                <a:cs typeface="Arial" panose="020B0604020202020204" pitchFamily="34" charset="0"/>
              </a:rPr>
              <a:t>Dung 5</a:t>
            </a:r>
            <a:endParaRPr lang="vi-VN" sz="3600" b="1"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A671C2E5-333D-42B7-59BE-4D4282F779A9}"/>
              </a:ext>
            </a:extLst>
          </p:cNvPr>
          <p:cNvSpPr/>
          <p:nvPr/>
        </p:nvSpPr>
        <p:spPr>
          <a:xfrm>
            <a:off x="-7936" y="983457"/>
            <a:ext cx="12231287" cy="170766"/>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 name="Picture 8">
            <a:hlinkClick r:id="rId2" action="ppaction://hlinksldjump"/>
            <a:extLst>
              <a:ext uri="{FF2B5EF4-FFF2-40B4-BE49-F238E27FC236}">
                <a16:creationId xmlns:a16="http://schemas.microsoft.com/office/drawing/2014/main" id="{D8DF4356-7290-5066-4F09-FA44BB47CEFF}"/>
              </a:ext>
            </a:extLst>
          </p:cNvPr>
          <p:cNvPicPr>
            <a:picLocks noChangeAspect="1"/>
          </p:cNvPicPr>
          <p:nvPr/>
        </p:nvPicPr>
        <p:blipFill rotWithShape="1">
          <a:blip r:embed="rId3"/>
          <a:srcRect l="59276" t="7175" r="18223" b="15584"/>
          <a:stretch/>
        </p:blipFill>
        <p:spPr>
          <a:xfrm>
            <a:off x="6740734" y="6191046"/>
            <a:ext cx="1188720" cy="666954"/>
          </a:xfrm>
          <a:prstGeom prst="rect">
            <a:avLst/>
          </a:prstGeom>
        </p:spPr>
      </p:pic>
      <p:sp>
        <p:nvSpPr>
          <p:cNvPr id="11" name="Rectangle: Rounded Corners 10">
            <a:hlinkClick r:id="rId4" action="ppaction://hlinksldjump"/>
            <a:extLst>
              <a:ext uri="{FF2B5EF4-FFF2-40B4-BE49-F238E27FC236}">
                <a16:creationId xmlns:a16="http://schemas.microsoft.com/office/drawing/2014/main" id="{C9B579CE-C2C2-DD4E-F6DF-145C550366D0}"/>
              </a:ext>
            </a:extLst>
          </p:cNvPr>
          <p:cNvSpPr/>
          <p:nvPr/>
        </p:nvSpPr>
        <p:spPr>
          <a:xfrm>
            <a:off x="4993435"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B1B1B1"/>
                </a:solidFill>
                <a:latin typeface="Arial" panose="020B0604020202020204" pitchFamily="34" charset="0"/>
                <a:cs typeface="Arial" panose="020B0604020202020204" pitchFamily="34" charset="0"/>
              </a:rPr>
              <a:t>2</a:t>
            </a:r>
            <a:endParaRPr lang="vi-VN" b="1" dirty="0">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4" action="ppaction://hlinksldjump"/>
            <a:extLst>
              <a:ext uri="{FF2B5EF4-FFF2-40B4-BE49-F238E27FC236}">
                <a16:creationId xmlns:a16="http://schemas.microsoft.com/office/drawing/2014/main" id="{6AB116BC-3EE6-221A-C72E-BF7BB141CDDC}"/>
              </a:ext>
            </a:extLst>
          </p:cNvPr>
          <p:cNvSpPr/>
          <p:nvPr/>
        </p:nvSpPr>
        <p:spPr>
          <a:xfrm>
            <a:off x="5572130" y="6312179"/>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7FE084DD-F166-52E6-299E-2DFABB70F9B8}"/>
              </a:ext>
            </a:extLst>
          </p:cNvPr>
          <p:cNvSpPr txBox="1"/>
          <p:nvPr/>
        </p:nvSpPr>
        <p:spPr>
          <a:xfrm>
            <a:off x="3032133" y="230356"/>
            <a:ext cx="9049629" cy="523220"/>
          </a:xfrm>
          <a:prstGeom prst="rect">
            <a:avLst/>
          </a:prstGeom>
          <a:noFill/>
        </p:spPr>
        <p:txBody>
          <a:bodyPr wrap="square">
            <a:spAutoFit/>
          </a:bodyPr>
          <a:lstStyle/>
          <a:p>
            <a:r>
              <a:rPr lang="en-US" sz="2800" b="1" dirty="0" err="1">
                <a:solidFill>
                  <a:schemeClr val="bg1"/>
                </a:solidFill>
                <a:latin typeface="Times New Roman" panose="02020603050405020304" pitchFamily="18" charset="0"/>
                <a:cs typeface="Times New Roman" panose="02020603050405020304" pitchFamily="18" charset="0"/>
              </a:rPr>
              <a:t>Kết</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quả</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sau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khi</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áp</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dụng</a:t>
            </a:r>
            <a:r>
              <a:rPr lang="en-US" sz="2800" b="1" dirty="0">
                <a:solidFill>
                  <a:schemeClr val="bg1"/>
                </a:solidFill>
                <a:latin typeface="Times New Roman" panose="02020603050405020304" pitchFamily="18" charset="0"/>
                <a:cs typeface="Times New Roman" panose="02020603050405020304" pitchFamily="18" charset="0"/>
              </a:rPr>
              <a:t> PCA </a:t>
            </a:r>
            <a:r>
              <a:rPr lang="en-US" sz="2800" b="1" dirty="0" err="1">
                <a:solidFill>
                  <a:schemeClr val="bg1"/>
                </a:solidFill>
                <a:latin typeface="Times New Roman" panose="02020603050405020304" pitchFamily="18" charset="0"/>
                <a:cs typeface="Times New Roman" panose="02020603050405020304" pitchFamily="18" charset="0"/>
              </a:rPr>
              <a:t>để</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giảm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dữ</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liệu</a:t>
            </a:r>
            <a:endParaRPr lang="vi-VN" sz="2800" b="1" dirty="0">
              <a:solidFill>
                <a:schemeClr val="bg1"/>
              </a:solidFill>
              <a:latin typeface="Times New Roman" panose="02020603050405020304" pitchFamily="18" charset="0"/>
              <a:cs typeface="Times New Roman" panose="02020603050405020304" pitchFamily="18" charset="0"/>
            </a:endParaRPr>
          </a:p>
        </p:txBody>
      </p:sp>
      <p:sp>
        <p:nvSpPr>
          <p:cNvPr id="17" name="Rectangle: Rounded Corners 11">
            <a:hlinkClick r:id="rId5" action="ppaction://hlinksldjump"/>
            <a:extLst>
              <a:ext uri="{FF2B5EF4-FFF2-40B4-BE49-F238E27FC236}">
                <a16:creationId xmlns:a16="http://schemas.microsoft.com/office/drawing/2014/main" id="{78A937FA-6523-C97B-8FF5-5720E9708FC9}"/>
              </a:ext>
            </a:extLst>
          </p:cNvPr>
          <p:cNvSpPr/>
          <p:nvPr/>
        </p:nvSpPr>
        <p:spPr>
          <a:xfrm>
            <a:off x="6145374" y="6312179"/>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B1B1B1"/>
                </a:solidFill>
                <a:latin typeface="Arial" panose="020B0604020202020204" pitchFamily="34" charset="0"/>
                <a:cs typeface="Arial" panose="020B0604020202020204" pitchFamily="34" charset="0"/>
              </a:rPr>
              <a:t>4</a:t>
            </a:r>
            <a:endParaRPr lang="vi-VN" b="1" dirty="0">
              <a:solidFill>
                <a:srgbClr val="B1B1B1"/>
              </a:solidFill>
              <a:latin typeface="Arial" panose="020B0604020202020204" pitchFamily="34" charset="0"/>
              <a:cs typeface="Arial" panose="020B0604020202020204" pitchFamily="34" charset="0"/>
            </a:endParaRPr>
          </a:p>
        </p:txBody>
      </p:sp>
      <p:sp>
        <p:nvSpPr>
          <p:cNvPr id="18" name="Rectangle: Rounded Corners 7">
            <a:extLst>
              <a:ext uri="{FF2B5EF4-FFF2-40B4-BE49-F238E27FC236}">
                <a16:creationId xmlns:a16="http://schemas.microsoft.com/office/drawing/2014/main" id="{38D104F6-C97A-470C-DED5-11519C9DEB60}"/>
              </a:ext>
            </a:extLst>
          </p:cNvPr>
          <p:cNvSpPr/>
          <p:nvPr/>
        </p:nvSpPr>
        <p:spPr>
          <a:xfrm>
            <a:off x="4414740" y="6312179"/>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0000"/>
                </a:solidFill>
                <a:latin typeface="Arial" panose="020B0604020202020204" pitchFamily="34" charset="0"/>
                <a:cs typeface="Arial" panose="020B0604020202020204" pitchFamily="34" charset="0"/>
              </a:rPr>
              <a:t>1</a:t>
            </a:r>
            <a:endParaRPr lang="vi-VN" b="1" dirty="0">
              <a:solidFill>
                <a:srgbClr val="000000"/>
              </a:solidFill>
              <a:latin typeface="Arial" panose="020B0604020202020204" pitchFamily="34" charset="0"/>
              <a:cs typeface="Arial" panose="020B0604020202020204" pitchFamily="34" charset="0"/>
            </a:endParaRPr>
          </a:p>
        </p:txBody>
      </p:sp>
      <p:pic>
        <p:nvPicPr>
          <p:cNvPr id="10" name="Picture 9">
            <a:extLst>
              <a:ext uri="{FF2B5EF4-FFF2-40B4-BE49-F238E27FC236}">
                <a16:creationId xmlns:a16="http://schemas.microsoft.com/office/drawing/2014/main" id="{C6C63945-11E2-DC99-9E3E-C048121D5421}"/>
              </a:ext>
            </a:extLst>
          </p:cNvPr>
          <p:cNvPicPr>
            <a:picLocks noChangeAspect="1"/>
          </p:cNvPicPr>
          <p:nvPr/>
        </p:nvPicPr>
        <p:blipFill>
          <a:blip r:embed="rId6"/>
          <a:stretch>
            <a:fillRect/>
          </a:stretch>
        </p:blipFill>
        <p:spPr>
          <a:xfrm>
            <a:off x="57474" y="1374946"/>
            <a:ext cx="3249687" cy="4601906"/>
          </a:xfrm>
          <a:prstGeom prst="rect">
            <a:avLst/>
          </a:prstGeom>
        </p:spPr>
      </p:pic>
      <p:pic>
        <p:nvPicPr>
          <p:cNvPr id="16" name="Picture 15">
            <a:extLst>
              <a:ext uri="{FF2B5EF4-FFF2-40B4-BE49-F238E27FC236}">
                <a16:creationId xmlns:a16="http://schemas.microsoft.com/office/drawing/2014/main" id="{F15E69C8-8188-A819-5D4F-F78C5D7F3321}"/>
              </a:ext>
            </a:extLst>
          </p:cNvPr>
          <p:cNvPicPr>
            <a:picLocks noChangeAspect="1"/>
          </p:cNvPicPr>
          <p:nvPr/>
        </p:nvPicPr>
        <p:blipFill>
          <a:blip r:embed="rId7"/>
          <a:stretch>
            <a:fillRect/>
          </a:stretch>
        </p:blipFill>
        <p:spPr>
          <a:xfrm>
            <a:off x="3326805" y="1374946"/>
            <a:ext cx="3779605" cy="4601906"/>
          </a:xfrm>
          <a:prstGeom prst="rect">
            <a:avLst/>
          </a:prstGeom>
        </p:spPr>
      </p:pic>
      <p:sp>
        <p:nvSpPr>
          <p:cNvPr id="20" name="TextBox 19">
            <a:extLst>
              <a:ext uri="{FF2B5EF4-FFF2-40B4-BE49-F238E27FC236}">
                <a16:creationId xmlns:a16="http://schemas.microsoft.com/office/drawing/2014/main" id="{0FBF5DE5-5D70-D91D-C400-6C76BD41DC81}"/>
              </a:ext>
            </a:extLst>
          </p:cNvPr>
          <p:cNvSpPr txBox="1"/>
          <p:nvPr/>
        </p:nvSpPr>
        <p:spPr>
          <a:xfrm>
            <a:off x="7556947" y="1552240"/>
            <a:ext cx="4400564" cy="4247317"/>
          </a:xfrm>
          <a:prstGeom prst="rect">
            <a:avLst/>
          </a:prstGeom>
          <a:noFill/>
        </p:spPr>
        <p:txBody>
          <a:bodyPr wrap="square">
            <a:spAutoFit/>
          </a:bodyPr>
          <a:lstStyle/>
          <a:p>
            <a:r>
              <a:rPr lang="en-US" dirty="0">
                <a:solidFill>
                  <a:schemeClr val="accent2"/>
                </a:solidFill>
              </a:rPr>
              <a:t>PC1 (</a:t>
            </a:r>
            <a:r>
              <a:rPr lang="en-US" dirty="0" err="1">
                <a:solidFill>
                  <a:schemeClr val="accent2"/>
                </a:solidFill>
              </a:rPr>
              <a:t>Mức</a:t>
            </a:r>
            <a:r>
              <a:rPr lang="en-US" dirty="0">
                <a:solidFill>
                  <a:schemeClr val="accent2"/>
                </a:solidFill>
              </a:rPr>
              <a:t> </a:t>
            </a:r>
            <a:r>
              <a:rPr lang="en-US" dirty="0" err="1">
                <a:solidFill>
                  <a:schemeClr val="accent2"/>
                </a:solidFill>
              </a:rPr>
              <a:t>Độ</a:t>
            </a:r>
            <a:r>
              <a:rPr lang="en-US" dirty="0">
                <a:solidFill>
                  <a:schemeClr val="accent2"/>
                </a:solidFill>
              </a:rPr>
              <a:t> Ô </a:t>
            </a:r>
            <a:r>
              <a:rPr lang="en-US" dirty="0" err="1">
                <a:solidFill>
                  <a:schemeClr val="accent2"/>
                </a:solidFill>
              </a:rPr>
              <a:t>Nhiễm</a:t>
            </a:r>
            <a:r>
              <a:rPr lang="en-US" dirty="0">
                <a:solidFill>
                  <a:schemeClr val="accent2"/>
                </a:solidFill>
              </a:rPr>
              <a:t> </a:t>
            </a:r>
            <a:r>
              <a:rPr lang="en-US" dirty="0" err="1">
                <a:solidFill>
                  <a:schemeClr val="accent2"/>
                </a:solidFill>
              </a:rPr>
              <a:t>Tổng</a:t>
            </a:r>
            <a:r>
              <a:rPr lang="en-US" dirty="0">
                <a:solidFill>
                  <a:schemeClr val="accent2"/>
                </a:solidFill>
              </a:rPr>
              <a:t> </a:t>
            </a:r>
            <a:r>
              <a:rPr lang="en-US" dirty="0" err="1">
                <a:solidFill>
                  <a:schemeClr val="accent2"/>
                </a:solidFill>
              </a:rPr>
              <a:t>Thể</a:t>
            </a:r>
            <a:r>
              <a:rPr lang="en-US" dirty="0">
                <a:solidFill>
                  <a:schemeClr val="accent2"/>
                </a:solidFill>
              </a:rPr>
              <a:t>):</a:t>
            </a:r>
            <a:r>
              <a:rPr lang="en-US" dirty="0">
                <a:solidFill>
                  <a:schemeClr val="bg1"/>
                </a:solidFill>
              </a:rPr>
              <a:t>	</a:t>
            </a:r>
          </a:p>
          <a:p>
            <a:r>
              <a:rPr lang="en-US" dirty="0">
                <a:solidFill>
                  <a:schemeClr val="bg1"/>
                </a:solidFill>
              </a:rPr>
              <a:t>     •	</a:t>
            </a:r>
            <a:r>
              <a:rPr lang="en-US" dirty="0" err="1">
                <a:solidFill>
                  <a:schemeClr val="bg1"/>
                </a:solidFill>
              </a:rPr>
              <a:t>Trọng</a:t>
            </a:r>
            <a:r>
              <a:rPr lang="en-US" dirty="0">
                <a:solidFill>
                  <a:schemeClr val="bg1"/>
                </a:solidFill>
              </a:rPr>
              <a:t> </a:t>
            </a:r>
            <a:r>
              <a:rPr lang="en-US" dirty="0" err="1">
                <a:solidFill>
                  <a:schemeClr val="bg1"/>
                </a:solidFill>
              </a:rPr>
              <a:t>số</a:t>
            </a:r>
            <a:r>
              <a:rPr lang="en-US" dirty="0">
                <a:solidFill>
                  <a:schemeClr val="bg1"/>
                </a:solidFill>
              </a:rPr>
              <a:t> </a:t>
            </a:r>
            <a:r>
              <a:rPr lang="en-US" dirty="0" err="1">
                <a:solidFill>
                  <a:schemeClr val="bg1"/>
                </a:solidFill>
              </a:rPr>
              <a:t>cao</a:t>
            </a:r>
            <a:r>
              <a:rPr lang="en-US" dirty="0">
                <a:solidFill>
                  <a:schemeClr val="bg1"/>
                </a:solidFill>
              </a:rPr>
              <a:t> </a:t>
            </a:r>
            <a:r>
              <a:rPr lang="en-US" dirty="0" err="1">
                <a:solidFill>
                  <a:schemeClr val="bg1"/>
                </a:solidFill>
              </a:rPr>
              <a:t>nhất</a:t>
            </a:r>
            <a:r>
              <a:rPr lang="en-US" dirty="0">
                <a:solidFill>
                  <a:schemeClr val="bg1"/>
                </a:solidFill>
              </a:rPr>
              <a:t>:	</a:t>
            </a:r>
          </a:p>
          <a:p>
            <a:r>
              <a:rPr lang="en-US" dirty="0">
                <a:solidFill>
                  <a:schemeClr val="bg1"/>
                </a:solidFill>
              </a:rPr>
              <a:t>     •	CO(GT) (0.360814),	</a:t>
            </a:r>
          </a:p>
          <a:p>
            <a:r>
              <a:rPr lang="en-US" dirty="0">
                <a:solidFill>
                  <a:schemeClr val="bg1"/>
                </a:solidFill>
              </a:rPr>
              <a:t>     •	PT08.S1(CO) (0.353197),	</a:t>
            </a:r>
          </a:p>
          <a:p>
            <a:r>
              <a:rPr lang="en-US" dirty="0">
                <a:solidFill>
                  <a:schemeClr val="bg1"/>
                </a:solidFill>
              </a:rPr>
              <a:t>     •	C6H6(GT) (0.369806),	</a:t>
            </a:r>
          </a:p>
          <a:p>
            <a:r>
              <a:rPr lang="en-US" dirty="0">
                <a:solidFill>
                  <a:schemeClr val="bg1"/>
                </a:solidFill>
              </a:rPr>
              <a:t>     •	PT08.S2(NMHC) (0.373624),	</a:t>
            </a:r>
          </a:p>
          <a:p>
            <a:r>
              <a:rPr lang="en-US" dirty="0">
                <a:solidFill>
                  <a:schemeClr val="bg1"/>
                </a:solidFill>
              </a:rPr>
              <a:t>     •	PT08.S5(O3) (0.351170).	</a:t>
            </a:r>
          </a:p>
          <a:p>
            <a:r>
              <a:rPr lang="en-US" dirty="0">
                <a:solidFill>
                  <a:schemeClr val="bg1"/>
                </a:solidFill>
              </a:rPr>
              <a:t>     •	Ý </a:t>
            </a:r>
            <a:r>
              <a:rPr lang="en-US" dirty="0" err="1">
                <a:solidFill>
                  <a:schemeClr val="bg1"/>
                </a:solidFill>
              </a:rPr>
              <a:t>nghĩa</a:t>
            </a:r>
            <a:r>
              <a:rPr lang="en-US" dirty="0">
                <a:solidFill>
                  <a:schemeClr val="bg1"/>
                </a:solidFill>
              </a:rPr>
              <a:t>:	</a:t>
            </a:r>
          </a:p>
          <a:p>
            <a:r>
              <a:rPr lang="en-US" dirty="0">
                <a:solidFill>
                  <a:schemeClr val="bg1"/>
                </a:solidFill>
              </a:rPr>
              <a:t>     •	Thành </a:t>
            </a:r>
            <a:r>
              <a:rPr lang="en-US" dirty="0" err="1">
                <a:solidFill>
                  <a:schemeClr val="bg1"/>
                </a:solidFill>
              </a:rPr>
              <a:t>phần</a:t>
            </a:r>
            <a:r>
              <a:rPr lang="en-US" dirty="0">
                <a:solidFill>
                  <a:schemeClr val="bg1"/>
                </a:solidFill>
              </a:rPr>
              <a:t> </a:t>
            </a:r>
            <a:r>
              <a:rPr lang="en-US" dirty="0" err="1">
                <a:solidFill>
                  <a:schemeClr val="bg1"/>
                </a:solidFill>
              </a:rPr>
              <a:t>chính</a:t>
            </a:r>
            <a:r>
              <a:rPr lang="en-US" dirty="0">
                <a:solidFill>
                  <a:schemeClr val="bg1"/>
                </a:solidFill>
              </a:rPr>
              <a:t> PC1 </a:t>
            </a:r>
            <a:r>
              <a:rPr lang="en-US" dirty="0" err="1">
                <a:solidFill>
                  <a:schemeClr val="bg1"/>
                </a:solidFill>
              </a:rPr>
              <a:t>tập</a:t>
            </a:r>
            <a:r>
              <a:rPr lang="en-US" dirty="0">
                <a:solidFill>
                  <a:schemeClr val="bg1"/>
                </a:solidFill>
              </a:rPr>
              <a:t> </a:t>
            </a:r>
            <a:r>
              <a:rPr lang="en-US" dirty="0" err="1">
                <a:solidFill>
                  <a:schemeClr val="bg1"/>
                </a:solidFill>
              </a:rPr>
              <a:t>trung</a:t>
            </a:r>
            <a:r>
              <a:rPr lang="en-US" dirty="0">
                <a:solidFill>
                  <a:schemeClr val="bg1"/>
                </a:solidFill>
              </a:rPr>
              <a:t> </a:t>
            </a:r>
            <a:r>
              <a:rPr lang="en-US" dirty="0" err="1">
                <a:solidFill>
                  <a:schemeClr val="bg1"/>
                </a:solidFill>
              </a:rPr>
              <a:t>chủ</a:t>
            </a:r>
            <a:r>
              <a:rPr lang="en-US" dirty="0">
                <a:solidFill>
                  <a:schemeClr val="bg1"/>
                </a:solidFill>
              </a:rPr>
              <a:t> </a:t>
            </a:r>
            <a:r>
              <a:rPr lang="en-US" dirty="0" err="1">
                <a:solidFill>
                  <a:schemeClr val="bg1"/>
                </a:solidFill>
              </a:rPr>
              <a:t>yếu</a:t>
            </a:r>
            <a:r>
              <a:rPr lang="en-US" dirty="0">
                <a:solidFill>
                  <a:schemeClr val="bg1"/>
                </a:solidFill>
              </a:rPr>
              <a:t> </a:t>
            </a:r>
            <a:r>
              <a:rPr lang="en-US" dirty="0" err="1">
                <a:solidFill>
                  <a:schemeClr val="bg1"/>
                </a:solidFill>
              </a:rPr>
              <a:t>vào</a:t>
            </a:r>
            <a:r>
              <a:rPr lang="en-US" dirty="0">
                <a:solidFill>
                  <a:schemeClr val="bg1"/>
                </a:solidFill>
              </a:rPr>
              <a:t> </a:t>
            </a:r>
            <a:r>
              <a:rPr lang="en-US" dirty="0" err="1">
                <a:solidFill>
                  <a:schemeClr val="bg1"/>
                </a:solidFill>
              </a:rPr>
              <a:t>các</a:t>
            </a:r>
            <a:r>
              <a:rPr lang="en-US" dirty="0">
                <a:solidFill>
                  <a:schemeClr val="bg1"/>
                </a:solidFill>
              </a:rPr>
              <a:t> </a:t>
            </a:r>
            <a:r>
              <a:rPr lang="en-US" dirty="0" err="1">
                <a:solidFill>
                  <a:schemeClr val="bg1"/>
                </a:solidFill>
              </a:rPr>
              <a:t>đặc</a:t>
            </a:r>
            <a:r>
              <a:rPr lang="en-US" dirty="0">
                <a:solidFill>
                  <a:schemeClr val="bg1"/>
                </a:solidFill>
              </a:rPr>
              <a:t> </a:t>
            </a:r>
            <a:r>
              <a:rPr lang="en-US" dirty="0" err="1">
                <a:solidFill>
                  <a:schemeClr val="bg1"/>
                </a:solidFill>
              </a:rPr>
              <a:t>trưng</a:t>
            </a:r>
            <a:r>
              <a:rPr lang="en-US" dirty="0">
                <a:solidFill>
                  <a:schemeClr val="bg1"/>
                </a:solidFill>
              </a:rPr>
              <a:t> </a:t>
            </a:r>
            <a:r>
              <a:rPr lang="en-US" dirty="0" err="1">
                <a:solidFill>
                  <a:schemeClr val="bg1"/>
                </a:solidFill>
              </a:rPr>
              <a:t>liên</a:t>
            </a:r>
            <a:r>
              <a:rPr lang="en-US" dirty="0">
                <a:solidFill>
                  <a:schemeClr val="bg1"/>
                </a:solidFill>
              </a:rPr>
              <a:t> </a:t>
            </a:r>
            <a:r>
              <a:rPr lang="en-US" dirty="0" err="1">
                <a:solidFill>
                  <a:schemeClr val="bg1"/>
                </a:solidFill>
              </a:rPr>
              <a:t>quan</a:t>
            </a:r>
            <a:r>
              <a:rPr lang="en-US" dirty="0">
                <a:solidFill>
                  <a:schemeClr val="bg1"/>
                </a:solidFill>
              </a:rPr>
              <a:t> </a:t>
            </a:r>
            <a:r>
              <a:rPr lang="en-US" dirty="0" err="1">
                <a:solidFill>
                  <a:schemeClr val="bg1"/>
                </a:solidFill>
              </a:rPr>
              <a:t>đến</a:t>
            </a:r>
            <a:r>
              <a:rPr lang="en-US" dirty="0">
                <a:solidFill>
                  <a:schemeClr val="bg1"/>
                </a:solidFill>
              </a:rPr>
              <a:t> </a:t>
            </a:r>
            <a:r>
              <a:rPr lang="en-US" dirty="0" err="1">
                <a:solidFill>
                  <a:schemeClr val="bg1"/>
                </a:solidFill>
              </a:rPr>
              <a:t>mức</a:t>
            </a:r>
            <a:r>
              <a:rPr lang="en-US" dirty="0">
                <a:solidFill>
                  <a:schemeClr val="bg1"/>
                </a:solidFill>
              </a:rPr>
              <a:t> </a:t>
            </a:r>
            <a:r>
              <a:rPr lang="en-US" dirty="0" err="1">
                <a:solidFill>
                  <a:schemeClr val="bg1"/>
                </a:solidFill>
              </a:rPr>
              <a:t>độ</a:t>
            </a:r>
            <a:r>
              <a:rPr lang="en-US" dirty="0">
                <a:solidFill>
                  <a:schemeClr val="bg1"/>
                </a:solidFill>
              </a:rPr>
              <a:t> ô </a:t>
            </a:r>
            <a:r>
              <a:rPr lang="en-US" dirty="0" err="1">
                <a:solidFill>
                  <a:schemeClr val="bg1"/>
                </a:solidFill>
              </a:rPr>
              <a:t>nhiễm</a:t>
            </a:r>
            <a:r>
              <a:rPr lang="en-US" dirty="0">
                <a:solidFill>
                  <a:schemeClr val="bg1"/>
                </a:solidFill>
              </a:rPr>
              <a:t> </a:t>
            </a:r>
            <a:r>
              <a:rPr lang="en-US" dirty="0" err="1">
                <a:solidFill>
                  <a:schemeClr val="bg1"/>
                </a:solidFill>
              </a:rPr>
              <a:t>không</a:t>
            </a:r>
            <a:r>
              <a:rPr lang="en-US" dirty="0">
                <a:solidFill>
                  <a:schemeClr val="bg1"/>
                </a:solidFill>
              </a:rPr>
              <a:t> </a:t>
            </a:r>
            <a:r>
              <a:rPr lang="en-US" dirty="0" err="1">
                <a:solidFill>
                  <a:schemeClr val="bg1"/>
                </a:solidFill>
              </a:rPr>
              <a:t>khí</a:t>
            </a:r>
            <a:r>
              <a:rPr lang="en-US" dirty="0">
                <a:solidFill>
                  <a:schemeClr val="bg1"/>
                </a:solidFill>
              </a:rPr>
              <a:t>.	</a:t>
            </a:r>
          </a:p>
          <a:p>
            <a:r>
              <a:rPr lang="en-US" dirty="0">
                <a:solidFill>
                  <a:schemeClr val="bg1"/>
                </a:solidFill>
              </a:rPr>
              <a:t>     •	</a:t>
            </a:r>
            <a:r>
              <a:rPr lang="en-US" dirty="0" err="1">
                <a:solidFill>
                  <a:schemeClr val="bg1"/>
                </a:solidFill>
              </a:rPr>
              <a:t>Các</a:t>
            </a:r>
            <a:r>
              <a:rPr lang="en-US" dirty="0">
                <a:solidFill>
                  <a:schemeClr val="bg1"/>
                </a:solidFill>
              </a:rPr>
              <a:t> </a:t>
            </a:r>
            <a:r>
              <a:rPr lang="en-US" dirty="0" err="1">
                <a:solidFill>
                  <a:schemeClr val="bg1"/>
                </a:solidFill>
              </a:rPr>
              <a:t>đặc</a:t>
            </a:r>
            <a:r>
              <a:rPr lang="en-US" dirty="0">
                <a:solidFill>
                  <a:schemeClr val="bg1"/>
                </a:solidFill>
              </a:rPr>
              <a:t> </a:t>
            </a:r>
            <a:r>
              <a:rPr lang="en-US" dirty="0" err="1">
                <a:solidFill>
                  <a:schemeClr val="bg1"/>
                </a:solidFill>
              </a:rPr>
              <a:t>trưng</a:t>
            </a:r>
            <a:r>
              <a:rPr lang="en-US" dirty="0">
                <a:solidFill>
                  <a:schemeClr val="bg1"/>
                </a:solidFill>
              </a:rPr>
              <a:t> </a:t>
            </a:r>
            <a:r>
              <a:rPr lang="en-US" dirty="0" err="1">
                <a:solidFill>
                  <a:schemeClr val="bg1"/>
                </a:solidFill>
              </a:rPr>
              <a:t>này</a:t>
            </a:r>
            <a:r>
              <a:rPr lang="en-US" dirty="0">
                <a:solidFill>
                  <a:schemeClr val="bg1"/>
                </a:solidFill>
              </a:rPr>
              <a:t> </a:t>
            </a:r>
            <a:r>
              <a:rPr lang="en-US" dirty="0" err="1">
                <a:solidFill>
                  <a:schemeClr val="bg1"/>
                </a:solidFill>
              </a:rPr>
              <a:t>đại</a:t>
            </a:r>
            <a:r>
              <a:rPr lang="en-US" dirty="0">
                <a:solidFill>
                  <a:schemeClr val="bg1"/>
                </a:solidFill>
              </a:rPr>
              <a:t> </a:t>
            </a:r>
            <a:r>
              <a:rPr lang="en-US" dirty="0" err="1">
                <a:solidFill>
                  <a:schemeClr val="bg1"/>
                </a:solidFill>
              </a:rPr>
              <a:t>diện</a:t>
            </a:r>
            <a:r>
              <a:rPr lang="en-US" dirty="0">
                <a:solidFill>
                  <a:schemeClr val="bg1"/>
                </a:solidFill>
              </a:rPr>
              <a:t> </a:t>
            </a:r>
            <a:r>
              <a:rPr lang="en-US" dirty="0" err="1">
                <a:solidFill>
                  <a:schemeClr val="bg1"/>
                </a:solidFill>
              </a:rPr>
              <a:t>cho</a:t>
            </a:r>
            <a:r>
              <a:rPr lang="en-US" dirty="0">
                <a:solidFill>
                  <a:schemeClr val="bg1"/>
                </a:solidFill>
              </a:rPr>
              <a:t> </a:t>
            </a:r>
            <a:r>
              <a:rPr lang="en-US" dirty="0" err="1">
                <a:solidFill>
                  <a:schemeClr val="bg1"/>
                </a:solidFill>
              </a:rPr>
              <a:t>các</a:t>
            </a:r>
            <a:r>
              <a:rPr lang="en-US" dirty="0">
                <a:solidFill>
                  <a:schemeClr val="bg1"/>
                </a:solidFill>
              </a:rPr>
              <a:t> </a:t>
            </a:r>
            <a:r>
              <a:rPr lang="en-US" dirty="0" err="1">
                <a:solidFill>
                  <a:schemeClr val="bg1"/>
                </a:solidFill>
              </a:rPr>
              <a:t>chất</a:t>
            </a:r>
            <a:r>
              <a:rPr lang="en-US" dirty="0">
                <a:solidFill>
                  <a:schemeClr val="bg1"/>
                </a:solidFill>
              </a:rPr>
              <a:t> </a:t>
            </a:r>
            <a:r>
              <a:rPr lang="en-US" dirty="0" err="1">
                <a:solidFill>
                  <a:schemeClr val="bg1"/>
                </a:solidFill>
              </a:rPr>
              <a:t>khí</a:t>
            </a:r>
            <a:r>
              <a:rPr lang="en-US" dirty="0">
                <a:solidFill>
                  <a:schemeClr val="bg1"/>
                </a:solidFill>
              </a:rPr>
              <a:t> </a:t>
            </a:r>
            <a:r>
              <a:rPr lang="en-US" dirty="0" err="1">
                <a:solidFill>
                  <a:schemeClr val="bg1"/>
                </a:solidFill>
              </a:rPr>
              <a:t>và</a:t>
            </a:r>
            <a:r>
              <a:rPr lang="en-US" dirty="0">
                <a:solidFill>
                  <a:schemeClr val="bg1"/>
                </a:solidFill>
              </a:rPr>
              <a:t> </a:t>
            </a:r>
            <a:r>
              <a:rPr lang="en-US" dirty="0" err="1">
                <a:solidFill>
                  <a:schemeClr val="bg1"/>
                </a:solidFill>
              </a:rPr>
              <a:t>cảm</a:t>
            </a:r>
            <a:r>
              <a:rPr lang="en-US" dirty="0">
                <a:solidFill>
                  <a:schemeClr val="bg1"/>
                </a:solidFill>
              </a:rPr>
              <a:t> </a:t>
            </a:r>
            <a:r>
              <a:rPr lang="en-US" dirty="0" err="1">
                <a:solidFill>
                  <a:schemeClr val="bg1"/>
                </a:solidFill>
              </a:rPr>
              <a:t>biến</a:t>
            </a:r>
            <a:r>
              <a:rPr lang="en-US" dirty="0">
                <a:solidFill>
                  <a:schemeClr val="bg1"/>
                </a:solidFill>
              </a:rPr>
              <a:t> </a:t>
            </a:r>
            <a:r>
              <a:rPr lang="en-US" dirty="0" err="1">
                <a:solidFill>
                  <a:schemeClr val="bg1"/>
                </a:solidFill>
              </a:rPr>
              <a:t>quan</a:t>
            </a:r>
            <a:r>
              <a:rPr lang="en-US" dirty="0">
                <a:solidFill>
                  <a:schemeClr val="bg1"/>
                </a:solidFill>
              </a:rPr>
              <a:t> </a:t>
            </a:r>
            <a:r>
              <a:rPr lang="en-US" dirty="0" err="1">
                <a:solidFill>
                  <a:schemeClr val="bg1"/>
                </a:solidFill>
              </a:rPr>
              <a:t>trọng</a:t>
            </a:r>
            <a:r>
              <a:rPr lang="en-US" dirty="0">
                <a:solidFill>
                  <a:schemeClr val="bg1"/>
                </a:solidFill>
              </a:rPr>
              <a:t> </a:t>
            </a:r>
            <a:r>
              <a:rPr lang="en-US" dirty="0" err="1">
                <a:solidFill>
                  <a:schemeClr val="bg1"/>
                </a:solidFill>
              </a:rPr>
              <a:t>phản</a:t>
            </a:r>
            <a:r>
              <a:rPr lang="en-US" dirty="0">
                <a:solidFill>
                  <a:schemeClr val="bg1"/>
                </a:solidFill>
              </a:rPr>
              <a:t> </a:t>
            </a:r>
            <a:r>
              <a:rPr lang="en-US" dirty="0" err="1">
                <a:solidFill>
                  <a:schemeClr val="bg1"/>
                </a:solidFill>
              </a:rPr>
              <a:t>ánh</a:t>
            </a:r>
            <a:r>
              <a:rPr lang="en-US" dirty="0">
                <a:solidFill>
                  <a:schemeClr val="bg1"/>
                </a:solidFill>
              </a:rPr>
              <a:t> </a:t>
            </a:r>
            <a:r>
              <a:rPr lang="en-US" dirty="0" err="1">
                <a:solidFill>
                  <a:schemeClr val="bg1"/>
                </a:solidFill>
              </a:rPr>
              <a:t>chất</a:t>
            </a:r>
            <a:r>
              <a:rPr lang="en-US" dirty="0">
                <a:solidFill>
                  <a:schemeClr val="bg1"/>
                </a:solidFill>
              </a:rPr>
              <a:t> </a:t>
            </a:r>
            <a:r>
              <a:rPr lang="en-US" dirty="0" err="1">
                <a:solidFill>
                  <a:schemeClr val="bg1"/>
                </a:solidFill>
              </a:rPr>
              <a:t>lượng</a:t>
            </a:r>
            <a:r>
              <a:rPr lang="en-US" dirty="0">
                <a:solidFill>
                  <a:schemeClr val="bg1"/>
                </a:solidFill>
              </a:rPr>
              <a:t> </a:t>
            </a:r>
            <a:r>
              <a:rPr lang="en-US" dirty="0" err="1">
                <a:solidFill>
                  <a:schemeClr val="bg1"/>
                </a:solidFill>
              </a:rPr>
              <a:t>không</a:t>
            </a:r>
            <a:r>
              <a:rPr lang="en-US" dirty="0">
                <a:solidFill>
                  <a:schemeClr val="bg1"/>
                </a:solidFill>
              </a:rPr>
              <a:t> </a:t>
            </a:r>
            <a:r>
              <a:rPr lang="en-US" dirty="0" err="1">
                <a:solidFill>
                  <a:schemeClr val="bg1"/>
                </a:solidFill>
              </a:rPr>
              <a:t>khí</a:t>
            </a:r>
            <a:r>
              <a:rPr lang="en-US" dirty="0">
                <a:solidFill>
                  <a:schemeClr val="bg1"/>
                </a:solidFill>
              </a:rPr>
              <a:t> </a:t>
            </a:r>
            <a:r>
              <a:rPr lang="en-US" dirty="0" err="1">
                <a:solidFill>
                  <a:schemeClr val="bg1"/>
                </a:solidFill>
              </a:rPr>
              <a:t>tổng</a:t>
            </a:r>
            <a:r>
              <a:rPr lang="en-US" dirty="0">
                <a:solidFill>
                  <a:schemeClr val="bg1"/>
                </a:solidFill>
              </a:rPr>
              <a:t> </a:t>
            </a:r>
            <a:r>
              <a:rPr lang="en-US" dirty="0" err="1">
                <a:solidFill>
                  <a:schemeClr val="bg1"/>
                </a:solidFill>
              </a:rPr>
              <a:t>thể</a:t>
            </a:r>
            <a:r>
              <a:rPr lang="en-US" dirty="0">
                <a:solidFill>
                  <a:schemeClr val="bg1"/>
                </a:solidFill>
              </a:rPr>
              <a:t>.</a:t>
            </a:r>
          </a:p>
          <a:p>
            <a:r>
              <a:rPr lang="en-US" dirty="0">
                <a:solidFill>
                  <a:schemeClr val="accent2"/>
                </a:solidFill>
              </a:rPr>
              <a:t>-&gt;</a:t>
            </a:r>
            <a:r>
              <a:rPr lang="en-US" dirty="0">
                <a:solidFill>
                  <a:schemeClr val="bg1"/>
                </a:solidFill>
              </a:rPr>
              <a:t> PC1: </a:t>
            </a:r>
            <a:r>
              <a:rPr lang="en-US" dirty="0" err="1">
                <a:solidFill>
                  <a:schemeClr val="bg1"/>
                </a:solidFill>
              </a:rPr>
              <a:t>Tóm</a:t>
            </a:r>
            <a:r>
              <a:rPr lang="en-US" dirty="0">
                <a:solidFill>
                  <a:schemeClr val="bg1"/>
                </a:solidFill>
              </a:rPr>
              <a:t> </a:t>
            </a:r>
            <a:r>
              <a:rPr lang="en-US" dirty="0" err="1">
                <a:solidFill>
                  <a:schemeClr val="bg1"/>
                </a:solidFill>
              </a:rPr>
              <a:t>lược</a:t>
            </a:r>
            <a:r>
              <a:rPr lang="en-US" dirty="0">
                <a:solidFill>
                  <a:schemeClr val="bg1"/>
                </a:solidFill>
              </a:rPr>
              <a:t> </a:t>
            </a:r>
            <a:r>
              <a:rPr lang="en-US" dirty="0" err="1">
                <a:solidFill>
                  <a:schemeClr val="bg1"/>
                </a:solidFill>
              </a:rPr>
              <a:t>mức</a:t>
            </a:r>
            <a:r>
              <a:rPr lang="en-US" dirty="0">
                <a:solidFill>
                  <a:schemeClr val="bg1"/>
                </a:solidFill>
              </a:rPr>
              <a:t> </a:t>
            </a:r>
            <a:r>
              <a:rPr lang="en-US" dirty="0" err="1">
                <a:solidFill>
                  <a:schemeClr val="bg1"/>
                </a:solidFill>
              </a:rPr>
              <a:t>độ</a:t>
            </a:r>
            <a:r>
              <a:rPr lang="en-US" dirty="0">
                <a:solidFill>
                  <a:schemeClr val="bg1"/>
                </a:solidFill>
              </a:rPr>
              <a:t> ô </a:t>
            </a:r>
            <a:r>
              <a:rPr lang="en-US" dirty="0" err="1">
                <a:solidFill>
                  <a:schemeClr val="bg1"/>
                </a:solidFill>
              </a:rPr>
              <a:t>nhiễm</a:t>
            </a:r>
            <a:r>
              <a:rPr lang="en-US" dirty="0">
                <a:solidFill>
                  <a:schemeClr val="bg1"/>
                </a:solidFill>
              </a:rPr>
              <a:t> </a:t>
            </a:r>
            <a:r>
              <a:rPr lang="en-US" dirty="0" err="1">
                <a:solidFill>
                  <a:schemeClr val="bg1"/>
                </a:solidFill>
              </a:rPr>
              <a:t>tổng</a:t>
            </a:r>
            <a:r>
              <a:rPr lang="en-US" dirty="0">
                <a:solidFill>
                  <a:schemeClr val="bg1"/>
                </a:solidFill>
              </a:rPr>
              <a:t> </a:t>
            </a:r>
            <a:r>
              <a:rPr lang="en-US" dirty="0" err="1">
                <a:solidFill>
                  <a:schemeClr val="bg1"/>
                </a:solidFill>
              </a:rPr>
              <a:t>thể</a:t>
            </a:r>
            <a:r>
              <a:rPr lang="en-US" dirty="0">
                <a:solidFill>
                  <a:schemeClr val="bg1"/>
                </a:solidFill>
              </a:rPr>
              <a:t>.</a:t>
            </a:r>
          </a:p>
        </p:txBody>
      </p:sp>
      <p:sp>
        <p:nvSpPr>
          <p:cNvPr id="21" name="Rectangle: Rounded Corners 20">
            <a:extLst>
              <a:ext uri="{FF2B5EF4-FFF2-40B4-BE49-F238E27FC236}">
                <a16:creationId xmlns:a16="http://schemas.microsoft.com/office/drawing/2014/main" id="{92CDC674-BFF9-E1E3-FDCA-34BC0B296DD0}"/>
              </a:ext>
            </a:extLst>
          </p:cNvPr>
          <p:cNvSpPr/>
          <p:nvPr/>
        </p:nvSpPr>
        <p:spPr>
          <a:xfrm>
            <a:off x="7393179" y="1288419"/>
            <a:ext cx="4532981" cy="4816100"/>
          </a:xfrm>
          <a:prstGeom prst="roundRect">
            <a:avLst/>
          </a:prstGeom>
          <a:noFill/>
          <a:ln w="3492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50373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A1CF6C-E613-DA90-272D-3CF050F0D544}"/>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FE804C3-60A6-85F1-76A1-9F1674F82DFC}"/>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dirty="0"/>
          </a:p>
        </p:txBody>
      </p:sp>
      <p:sp>
        <p:nvSpPr>
          <p:cNvPr id="3" name="Rectangle 2">
            <a:extLst>
              <a:ext uri="{FF2B5EF4-FFF2-40B4-BE49-F238E27FC236}">
                <a16:creationId xmlns:a16="http://schemas.microsoft.com/office/drawing/2014/main" id="{DCFB41EA-8FDC-E55A-CF70-5DDD4D08AB5B}"/>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8C7374B9-A0FE-AA5F-7ACB-BAF8D9B699B1}"/>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E1D01DFA-A869-487B-4A54-FDC234C18BD5}"/>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BAED64CF-2F81-3EF2-714F-C75AF613525F}"/>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dirty="0">
                <a:latin typeface="Arial" panose="020B0604020202020204" pitchFamily="34" charset="0"/>
                <a:cs typeface="Arial" panose="020B0604020202020204" pitchFamily="34" charset="0"/>
              </a:rPr>
              <a:t>Dung 5</a:t>
            </a:r>
            <a:endParaRPr lang="vi-VN" sz="3600" b="1"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230D9B32-4FD1-CE47-D20F-2A52D13F56A3}"/>
              </a:ext>
            </a:extLst>
          </p:cNvPr>
          <p:cNvSpPr/>
          <p:nvPr/>
        </p:nvSpPr>
        <p:spPr>
          <a:xfrm>
            <a:off x="-7936" y="983457"/>
            <a:ext cx="12231287" cy="170766"/>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 name="Picture 8">
            <a:hlinkClick r:id="rId2" action="ppaction://hlinksldjump"/>
            <a:extLst>
              <a:ext uri="{FF2B5EF4-FFF2-40B4-BE49-F238E27FC236}">
                <a16:creationId xmlns:a16="http://schemas.microsoft.com/office/drawing/2014/main" id="{40A0AC03-54F3-0081-37AB-3AF782A91ECD}"/>
              </a:ext>
            </a:extLst>
          </p:cNvPr>
          <p:cNvPicPr>
            <a:picLocks noChangeAspect="1"/>
          </p:cNvPicPr>
          <p:nvPr/>
        </p:nvPicPr>
        <p:blipFill rotWithShape="1">
          <a:blip r:embed="rId3"/>
          <a:srcRect l="59276" t="7175" r="18223" b="15584"/>
          <a:stretch/>
        </p:blipFill>
        <p:spPr>
          <a:xfrm>
            <a:off x="6740734" y="6191046"/>
            <a:ext cx="1188720" cy="666954"/>
          </a:xfrm>
          <a:prstGeom prst="rect">
            <a:avLst/>
          </a:prstGeom>
        </p:spPr>
      </p:pic>
      <p:sp>
        <p:nvSpPr>
          <p:cNvPr id="11" name="Rectangle: Rounded Corners 10">
            <a:hlinkClick r:id="rId4" action="ppaction://hlinksldjump"/>
            <a:extLst>
              <a:ext uri="{FF2B5EF4-FFF2-40B4-BE49-F238E27FC236}">
                <a16:creationId xmlns:a16="http://schemas.microsoft.com/office/drawing/2014/main" id="{6CFB875D-CBC4-0780-E842-268485FCC79D}"/>
              </a:ext>
            </a:extLst>
          </p:cNvPr>
          <p:cNvSpPr/>
          <p:nvPr/>
        </p:nvSpPr>
        <p:spPr>
          <a:xfrm>
            <a:off x="4993435"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B1B1B1"/>
                </a:solidFill>
                <a:latin typeface="Arial" panose="020B0604020202020204" pitchFamily="34" charset="0"/>
                <a:cs typeface="Arial" panose="020B0604020202020204" pitchFamily="34" charset="0"/>
              </a:rPr>
              <a:t>2</a:t>
            </a:r>
            <a:endParaRPr lang="vi-VN" b="1" dirty="0">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4" action="ppaction://hlinksldjump"/>
            <a:extLst>
              <a:ext uri="{FF2B5EF4-FFF2-40B4-BE49-F238E27FC236}">
                <a16:creationId xmlns:a16="http://schemas.microsoft.com/office/drawing/2014/main" id="{30BE462D-A5B8-D75F-1154-7BC90ECF46AA}"/>
              </a:ext>
            </a:extLst>
          </p:cNvPr>
          <p:cNvSpPr/>
          <p:nvPr/>
        </p:nvSpPr>
        <p:spPr>
          <a:xfrm>
            <a:off x="5572130" y="6312179"/>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9EBBDD82-17BD-1812-61CE-A3F158F5CC0E}"/>
              </a:ext>
            </a:extLst>
          </p:cNvPr>
          <p:cNvSpPr txBox="1"/>
          <p:nvPr/>
        </p:nvSpPr>
        <p:spPr>
          <a:xfrm>
            <a:off x="3032133" y="230356"/>
            <a:ext cx="9049629" cy="523220"/>
          </a:xfrm>
          <a:prstGeom prst="rect">
            <a:avLst/>
          </a:prstGeom>
          <a:noFill/>
        </p:spPr>
        <p:txBody>
          <a:bodyPr wrap="square">
            <a:spAutoFit/>
          </a:bodyPr>
          <a:lstStyle/>
          <a:p>
            <a:r>
              <a:rPr lang="en-US" sz="2800" b="1" dirty="0" err="1">
                <a:solidFill>
                  <a:schemeClr val="bg1"/>
                </a:solidFill>
                <a:latin typeface="Times New Roman" panose="02020603050405020304" pitchFamily="18" charset="0"/>
                <a:cs typeface="Times New Roman" panose="02020603050405020304" pitchFamily="18" charset="0"/>
              </a:rPr>
              <a:t>Kết</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quả</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sau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khi</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áp</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dụng</a:t>
            </a:r>
            <a:r>
              <a:rPr lang="en-US" sz="2800" b="1" dirty="0">
                <a:solidFill>
                  <a:schemeClr val="bg1"/>
                </a:solidFill>
                <a:latin typeface="Times New Roman" panose="02020603050405020304" pitchFamily="18" charset="0"/>
                <a:cs typeface="Times New Roman" panose="02020603050405020304" pitchFamily="18" charset="0"/>
              </a:rPr>
              <a:t> PCA </a:t>
            </a:r>
            <a:r>
              <a:rPr lang="en-US" sz="2800" b="1" dirty="0" err="1">
                <a:solidFill>
                  <a:schemeClr val="bg1"/>
                </a:solidFill>
                <a:latin typeface="Times New Roman" panose="02020603050405020304" pitchFamily="18" charset="0"/>
                <a:cs typeface="Times New Roman" panose="02020603050405020304" pitchFamily="18" charset="0"/>
              </a:rPr>
              <a:t>để</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giảm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dữ</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liệu</a:t>
            </a:r>
            <a:endParaRPr lang="vi-VN" sz="2800" b="1" dirty="0">
              <a:solidFill>
                <a:schemeClr val="bg1"/>
              </a:solidFill>
              <a:latin typeface="Times New Roman" panose="02020603050405020304" pitchFamily="18" charset="0"/>
              <a:cs typeface="Times New Roman" panose="02020603050405020304" pitchFamily="18" charset="0"/>
            </a:endParaRPr>
          </a:p>
        </p:txBody>
      </p:sp>
      <p:sp>
        <p:nvSpPr>
          <p:cNvPr id="17" name="Rectangle: Rounded Corners 11">
            <a:hlinkClick r:id="rId5" action="ppaction://hlinksldjump"/>
            <a:extLst>
              <a:ext uri="{FF2B5EF4-FFF2-40B4-BE49-F238E27FC236}">
                <a16:creationId xmlns:a16="http://schemas.microsoft.com/office/drawing/2014/main" id="{B4553F58-4B6E-5A3F-BB95-93244B623F2B}"/>
              </a:ext>
            </a:extLst>
          </p:cNvPr>
          <p:cNvSpPr/>
          <p:nvPr/>
        </p:nvSpPr>
        <p:spPr>
          <a:xfrm>
            <a:off x="6145374" y="6312179"/>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B1B1B1"/>
                </a:solidFill>
                <a:latin typeface="Arial" panose="020B0604020202020204" pitchFamily="34" charset="0"/>
                <a:cs typeface="Arial" panose="020B0604020202020204" pitchFamily="34" charset="0"/>
              </a:rPr>
              <a:t>4</a:t>
            </a:r>
            <a:endParaRPr lang="vi-VN" b="1" dirty="0">
              <a:solidFill>
                <a:srgbClr val="B1B1B1"/>
              </a:solidFill>
              <a:latin typeface="Arial" panose="020B0604020202020204" pitchFamily="34" charset="0"/>
              <a:cs typeface="Arial" panose="020B0604020202020204" pitchFamily="34" charset="0"/>
            </a:endParaRPr>
          </a:p>
        </p:txBody>
      </p:sp>
      <p:sp>
        <p:nvSpPr>
          <p:cNvPr id="18" name="Rectangle: Rounded Corners 7">
            <a:extLst>
              <a:ext uri="{FF2B5EF4-FFF2-40B4-BE49-F238E27FC236}">
                <a16:creationId xmlns:a16="http://schemas.microsoft.com/office/drawing/2014/main" id="{48EFDAD9-C3D4-6CD3-4373-A4AED41E8DB7}"/>
              </a:ext>
            </a:extLst>
          </p:cNvPr>
          <p:cNvSpPr/>
          <p:nvPr/>
        </p:nvSpPr>
        <p:spPr>
          <a:xfrm>
            <a:off x="4414740" y="6312179"/>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0000"/>
                </a:solidFill>
                <a:latin typeface="Arial" panose="020B0604020202020204" pitchFamily="34" charset="0"/>
                <a:cs typeface="Arial" panose="020B0604020202020204" pitchFamily="34" charset="0"/>
              </a:rPr>
              <a:t>1</a:t>
            </a:r>
            <a:endParaRPr lang="vi-VN" b="1" dirty="0">
              <a:solidFill>
                <a:srgbClr val="000000"/>
              </a:solidFill>
              <a:latin typeface="Arial" panose="020B0604020202020204" pitchFamily="34" charset="0"/>
              <a:cs typeface="Arial" panose="020B0604020202020204" pitchFamily="34" charset="0"/>
            </a:endParaRPr>
          </a:p>
        </p:txBody>
      </p:sp>
      <p:pic>
        <p:nvPicPr>
          <p:cNvPr id="10" name="Picture 9">
            <a:extLst>
              <a:ext uri="{FF2B5EF4-FFF2-40B4-BE49-F238E27FC236}">
                <a16:creationId xmlns:a16="http://schemas.microsoft.com/office/drawing/2014/main" id="{58DD3064-DDAE-AEED-EBB1-EADD407CF497}"/>
              </a:ext>
            </a:extLst>
          </p:cNvPr>
          <p:cNvPicPr>
            <a:picLocks noChangeAspect="1"/>
          </p:cNvPicPr>
          <p:nvPr/>
        </p:nvPicPr>
        <p:blipFill>
          <a:blip r:embed="rId6"/>
          <a:stretch>
            <a:fillRect/>
          </a:stretch>
        </p:blipFill>
        <p:spPr>
          <a:xfrm>
            <a:off x="57474" y="1374946"/>
            <a:ext cx="3249687" cy="4601906"/>
          </a:xfrm>
          <a:prstGeom prst="rect">
            <a:avLst/>
          </a:prstGeom>
        </p:spPr>
      </p:pic>
      <p:pic>
        <p:nvPicPr>
          <p:cNvPr id="16" name="Picture 15">
            <a:extLst>
              <a:ext uri="{FF2B5EF4-FFF2-40B4-BE49-F238E27FC236}">
                <a16:creationId xmlns:a16="http://schemas.microsoft.com/office/drawing/2014/main" id="{A3934694-846E-72B4-DB8A-03D19EB7E3D2}"/>
              </a:ext>
            </a:extLst>
          </p:cNvPr>
          <p:cNvPicPr>
            <a:picLocks noChangeAspect="1"/>
          </p:cNvPicPr>
          <p:nvPr/>
        </p:nvPicPr>
        <p:blipFill>
          <a:blip r:embed="rId7"/>
          <a:stretch>
            <a:fillRect/>
          </a:stretch>
        </p:blipFill>
        <p:spPr>
          <a:xfrm>
            <a:off x="3326805" y="1374946"/>
            <a:ext cx="3779605" cy="4601906"/>
          </a:xfrm>
          <a:prstGeom prst="rect">
            <a:avLst/>
          </a:prstGeom>
        </p:spPr>
      </p:pic>
      <p:sp>
        <p:nvSpPr>
          <p:cNvPr id="20" name="TextBox 19">
            <a:extLst>
              <a:ext uri="{FF2B5EF4-FFF2-40B4-BE49-F238E27FC236}">
                <a16:creationId xmlns:a16="http://schemas.microsoft.com/office/drawing/2014/main" id="{D059380D-95FB-964E-908C-B86DD7AA95B3}"/>
              </a:ext>
            </a:extLst>
          </p:cNvPr>
          <p:cNvSpPr txBox="1"/>
          <p:nvPr/>
        </p:nvSpPr>
        <p:spPr>
          <a:xfrm>
            <a:off x="7595016" y="1599263"/>
            <a:ext cx="4400564" cy="3970318"/>
          </a:xfrm>
          <a:prstGeom prst="rect">
            <a:avLst/>
          </a:prstGeom>
          <a:noFill/>
        </p:spPr>
        <p:txBody>
          <a:bodyPr wrap="square">
            <a:spAutoFit/>
          </a:bodyPr>
          <a:lstStyle/>
          <a:p>
            <a:r>
              <a:rPr lang="vi-VN" dirty="0">
                <a:solidFill>
                  <a:schemeClr val="accent2"/>
                </a:solidFill>
                <a:latin typeface="Calibri "/>
              </a:rPr>
              <a:t>PC2 (Yếu Tố Thời Tiết):</a:t>
            </a:r>
            <a:r>
              <a:rPr lang="vi-VN" dirty="0">
                <a:solidFill>
                  <a:schemeClr val="bg1"/>
                </a:solidFill>
                <a:latin typeface="Calibri "/>
              </a:rPr>
              <a:t>	</a:t>
            </a:r>
            <a:endParaRPr lang="en-US" dirty="0">
              <a:solidFill>
                <a:schemeClr val="bg1"/>
              </a:solidFill>
              <a:latin typeface="Calibri "/>
            </a:endParaRPr>
          </a:p>
          <a:p>
            <a:r>
              <a:rPr lang="en-US" dirty="0">
                <a:solidFill>
                  <a:schemeClr val="bg1"/>
                </a:solidFill>
                <a:latin typeface="Calibri "/>
              </a:rPr>
              <a:t>     </a:t>
            </a:r>
            <a:r>
              <a:rPr lang="vi-VN" dirty="0">
                <a:solidFill>
                  <a:schemeClr val="bg1"/>
                </a:solidFill>
                <a:latin typeface="Calibri "/>
              </a:rPr>
              <a:t>•	Trọng số cao nhất:	</a:t>
            </a:r>
            <a:endParaRPr lang="en-US" dirty="0">
              <a:solidFill>
                <a:schemeClr val="bg1"/>
              </a:solidFill>
              <a:latin typeface="Calibri "/>
            </a:endParaRPr>
          </a:p>
          <a:p>
            <a:r>
              <a:rPr lang="en-US" dirty="0">
                <a:solidFill>
                  <a:schemeClr val="bg1"/>
                </a:solidFill>
                <a:latin typeface="Calibri "/>
              </a:rPr>
              <a:t>     </a:t>
            </a:r>
            <a:r>
              <a:rPr lang="vi-VN" dirty="0">
                <a:solidFill>
                  <a:schemeClr val="bg1"/>
                </a:solidFill>
                <a:latin typeface="Calibri "/>
              </a:rPr>
              <a:t>•	T (0.551594),	</a:t>
            </a:r>
            <a:endParaRPr lang="en-US" dirty="0">
              <a:solidFill>
                <a:schemeClr val="bg1"/>
              </a:solidFill>
              <a:latin typeface="Calibri "/>
            </a:endParaRPr>
          </a:p>
          <a:p>
            <a:r>
              <a:rPr lang="en-US" dirty="0">
                <a:solidFill>
                  <a:schemeClr val="bg1"/>
                </a:solidFill>
                <a:latin typeface="Calibri "/>
              </a:rPr>
              <a:t>     </a:t>
            </a:r>
            <a:r>
              <a:rPr lang="vi-VN" dirty="0">
                <a:solidFill>
                  <a:schemeClr val="bg1"/>
                </a:solidFill>
                <a:latin typeface="Calibri "/>
              </a:rPr>
              <a:t>•	AH (0.507702),	</a:t>
            </a:r>
            <a:endParaRPr lang="en-US" dirty="0">
              <a:solidFill>
                <a:schemeClr val="bg1"/>
              </a:solidFill>
              <a:latin typeface="Calibri "/>
            </a:endParaRPr>
          </a:p>
          <a:p>
            <a:r>
              <a:rPr lang="en-US" dirty="0">
                <a:solidFill>
                  <a:schemeClr val="bg1"/>
                </a:solidFill>
                <a:latin typeface="Calibri "/>
              </a:rPr>
              <a:t>     </a:t>
            </a:r>
            <a:r>
              <a:rPr lang="vi-VN" dirty="0">
                <a:solidFill>
                  <a:schemeClr val="bg1"/>
                </a:solidFill>
                <a:latin typeface="Calibri "/>
              </a:rPr>
              <a:t>•	PT08.S4(NO2) (0.410928).	</a:t>
            </a:r>
            <a:endParaRPr lang="en-US" dirty="0">
              <a:solidFill>
                <a:schemeClr val="bg1"/>
              </a:solidFill>
              <a:latin typeface="Calibri "/>
            </a:endParaRPr>
          </a:p>
          <a:p>
            <a:r>
              <a:rPr lang="en-US" dirty="0">
                <a:solidFill>
                  <a:schemeClr val="bg1"/>
                </a:solidFill>
                <a:latin typeface="Calibri "/>
              </a:rPr>
              <a:t>     </a:t>
            </a:r>
            <a:r>
              <a:rPr lang="vi-VN" dirty="0">
                <a:solidFill>
                  <a:schemeClr val="bg1"/>
                </a:solidFill>
                <a:latin typeface="Calibri "/>
              </a:rPr>
              <a:t>•	Ý nghĩa:	</a:t>
            </a:r>
            <a:endParaRPr lang="en-US" dirty="0">
              <a:solidFill>
                <a:schemeClr val="bg1"/>
              </a:solidFill>
              <a:latin typeface="Calibri "/>
            </a:endParaRPr>
          </a:p>
          <a:p>
            <a:r>
              <a:rPr lang="en-US" dirty="0">
                <a:solidFill>
                  <a:schemeClr val="bg1"/>
                </a:solidFill>
                <a:latin typeface="Calibri "/>
              </a:rPr>
              <a:t>     </a:t>
            </a:r>
            <a:r>
              <a:rPr lang="vi-VN" dirty="0">
                <a:solidFill>
                  <a:schemeClr val="bg1"/>
                </a:solidFill>
                <a:latin typeface="Calibri "/>
              </a:rPr>
              <a:t>•	</a:t>
            </a:r>
            <a:r>
              <a:rPr lang="vi-VN" dirty="0">
                <a:solidFill>
                  <a:schemeClr val="bg1"/>
                </a:solidFill>
                <a:latin typeface="Calibri "/>
                <a:cs typeface="Calibri" panose="020F0502020204030204" pitchFamily="34" charset="0"/>
              </a:rPr>
              <a:t>PC2 đại diện cho tác động của yếu tố thời tiết (nhiệt </a:t>
            </a:r>
            <a:r>
              <a:rPr lang="vi-VN" dirty="0">
                <a:solidFill>
                  <a:schemeClr val="bg1"/>
                </a:solidFill>
                <a:latin typeface="Calibri "/>
              </a:rPr>
              <a:t>độ và độ ẩm tuyệt đối) lên chất lượng không khí.	</a:t>
            </a:r>
            <a:endParaRPr lang="en-US" dirty="0">
              <a:solidFill>
                <a:schemeClr val="bg1"/>
              </a:solidFill>
              <a:latin typeface="Calibri "/>
            </a:endParaRPr>
          </a:p>
          <a:p>
            <a:r>
              <a:rPr lang="en-US" dirty="0">
                <a:solidFill>
                  <a:schemeClr val="bg1"/>
                </a:solidFill>
                <a:latin typeface="Calibri "/>
              </a:rPr>
              <a:t>     </a:t>
            </a:r>
            <a:r>
              <a:rPr lang="vi-VN" dirty="0">
                <a:solidFill>
                  <a:schemeClr val="bg1"/>
                </a:solidFill>
                <a:latin typeface="Calibri "/>
              </a:rPr>
              <a:t>•	Trọng số dương cao của T và AH cho thấy nhiệt độ và độ ẩm là những yếu tố chính trong thành phần này.</a:t>
            </a:r>
            <a:endParaRPr lang="en-US" dirty="0">
              <a:solidFill>
                <a:schemeClr val="bg1"/>
              </a:solidFill>
              <a:latin typeface="Calibri "/>
            </a:endParaRPr>
          </a:p>
          <a:p>
            <a:r>
              <a:rPr lang="vi-VN" dirty="0">
                <a:solidFill>
                  <a:schemeClr val="accent2"/>
                </a:solidFill>
                <a:latin typeface="Calibri "/>
              </a:rPr>
              <a:t>-&gt; </a:t>
            </a:r>
            <a:r>
              <a:rPr lang="vi-VN" dirty="0">
                <a:solidFill>
                  <a:schemeClr val="bg1"/>
                </a:solidFill>
                <a:latin typeface="Calibri "/>
              </a:rPr>
              <a:t>PC2: Thể hiện tác động của yếu tố thời tiết.</a:t>
            </a:r>
            <a:endParaRPr lang="en-US" dirty="0">
              <a:solidFill>
                <a:schemeClr val="bg1"/>
              </a:solidFill>
              <a:latin typeface="Calibri "/>
            </a:endParaRPr>
          </a:p>
        </p:txBody>
      </p:sp>
      <p:sp>
        <p:nvSpPr>
          <p:cNvPr id="21" name="Rectangle: Rounded Corners 20">
            <a:extLst>
              <a:ext uri="{FF2B5EF4-FFF2-40B4-BE49-F238E27FC236}">
                <a16:creationId xmlns:a16="http://schemas.microsoft.com/office/drawing/2014/main" id="{E4B203C5-D443-F723-CEEC-3F3AF9167BAA}"/>
              </a:ext>
            </a:extLst>
          </p:cNvPr>
          <p:cNvSpPr/>
          <p:nvPr/>
        </p:nvSpPr>
        <p:spPr>
          <a:xfrm>
            <a:off x="7393179" y="1288419"/>
            <a:ext cx="4532981" cy="4816100"/>
          </a:xfrm>
          <a:prstGeom prst="roundRect">
            <a:avLst/>
          </a:prstGeom>
          <a:noFill/>
          <a:ln w="3492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20224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FDA0E-D69D-9F80-414C-10A98925DFDA}"/>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D6596DF-B71F-0873-47E8-80B538399B0A}"/>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dirty="0"/>
          </a:p>
        </p:txBody>
      </p:sp>
      <p:sp>
        <p:nvSpPr>
          <p:cNvPr id="3" name="Rectangle 2">
            <a:extLst>
              <a:ext uri="{FF2B5EF4-FFF2-40B4-BE49-F238E27FC236}">
                <a16:creationId xmlns:a16="http://schemas.microsoft.com/office/drawing/2014/main" id="{DB2A8037-4A82-42C8-179A-0385240296EB}"/>
              </a:ext>
            </a:extLst>
          </p:cNvPr>
          <p:cNvSpPr/>
          <p:nvPr/>
        </p:nvSpPr>
        <p:spPr>
          <a:xfrm>
            <a:off x="0"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FB3F4080-4FED-3A90-62BD-923A0D636FDE}"/>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832A6887-4E35-34D8-9FEB-0C0B789FE229}"/>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4762CB6D-0418-79D8-88FD-BE844727BC9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dirty="0">
                <a:latin typeface="Arial" panose="020B0604020202020204" pitchFamily="34" charset="0"/>
                <a:cs typeface="Arial" panose="020B0604020202020204" pitchFamily="34" charset="0"/>
              </a:rPr>
              <a:t>Dung 5</a:t>
            </a:r>
            <a:endParaRPr lang="vi-VN" sz="3600" b="1" dirty="0">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5E1C504C-F5AE-9CDE-D612-F254C0D52269}"/>
              </a:ext>
            </a:extLst>
          </p:cNvPr>
          <p:cNvSpPr/>
          <p:nvPr/>
        </p:nvSpPr>
        <p:spPr>
          <a:xfrm>
            <a:off x="-7936" y="983457"/>
            <a:ext cx="12231287" cy="170766"/>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 name="Picture 8">
            <a:hlinkClick r:id="rId2" action="ppaction://hlinksldjump"/>
            <a:extLst>
              <a:ext uri="{FF2B5EF4-FFF2-40B4-BE49-F238E27FC236}">
                <a16:creationId xmlns:a16="http://schemas.microsoft.com/office/drawing/2014/main" id="{F7083CB2-AFCC-6E2B-D4C9-687ACE62F195}"/>
              </a:ext>
            </a:extLst>
          </p:cNvPr>
          <p:cNvPicPr>
            <a:picLocks noChangeAspect="1"/>
          </p:cNvPicPr>
          <p:nvPr/>
        </p:nvPicPr>
        <p:blipFill rotWithShape="1">
          <a:blip r:embed="rId3"/>
          <a:srcRect l="59276" t="7175" r="18223" b="15584"/>
          <a:stretch/>
        </p:blipFill>
        <p:spPr>
          <a:xfrm>
            <a:off x="6740734" y="6191046"/>
            <a:ext cx="1188720" cy="666954"/>
          </a:xfrm>
          <a:prstGeom prst="rect">
            <a:avLst/>
          </a:prstGeom>
        </p:spPr>
      </p:pic>
      <p:sp>
        <p:nvSpPr>
          <p:cNvPr id="11" name="Rectangle: Rounded Corners 10">
            <a:hlinkClick r:id="rId4" action="ppaction://hlinksldjump"/>
            <a:extLst>
              <a:ext uri="{FF2B5EF4-FFF2-40B4-BE49-F238E27FC236}">
                <a16:creationId xmlns:a16="http://schemas.microsoft.com/office/drawing/2014/main" id="{804A6CAD-C0FF-4D36-A2E5-1206B3ACAD0C}"/>
              </a:ext>
            </a:extLst>
          </p:cNvPr>
          <p:cNvSpPr/>
          <p:nvPr/>
        </p:nvSpPr>
        <p:spPr>
          <a:xfrm>
            <a:off x="4993435"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B1B1B1"/>
                </a:solidFill>
                <a:latin typeface="Arial" panose="020B0604020202020204" pitchFamily="34" charset="0"/>
                <a:cs typeface="Arial" panose="020B0604020202020204" pitchFamily="34" charset="0"/>
              </a:rPr>
              <a:t>2</a:t>
            </a:r>
            <a:endParaRPr lang="vi-VN" b="1" dirty="0">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4" action="ppaction://hlinksldjump"/>
            <a:extLst>
              <a:ext uri="{FF2B5EF4-FFF2-40B4-BE49-F238E27FC236}">
                <a16:creationId xmlns:a16="http://schemas.microsoft.com/office/drawing/2014/main" id="{40C60909-A49F-DAC5-5139-13175113D2AE}"/>
              </a:ext>
            </a:extLst>
          </p:cNvPr>
          <p:cNvSpPr/>
          <p:nvPr/>
        </p:nvSpPr>
        <p:spPr>
          <a:xfrm>
            <a:off x="5572130" y="6312179"/>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B8CA39DD-C4DE-42EF-37F3-FDDCCD1F2343}"/>
              </a:ext>
            </a:extLst>
          </p:cNvPr>
          <p:cNvSpPr txBox="1"/>
          <p:nvPr/>
        </p:nvSpPr>
        <p:spPr>
          <a:xfrm>
            <a:off x="3032133" y="230356"/>
            <a:ext cx="9049629" cy="523220"/>
          </a:xfrm>
          <a:prstGeom prst="rect">
            <a:avLst/>
          </a:prstGeom>
          <a:noFill/>
        </p:spPr>
        <p:txBody>
          <a:bodyPr wrap="square">
            <a:spAutoFit/>
          </a:bodyPr>
          <a:lstStyle/>
          <a:p>
            <a:r>
              <a:rPr lang="en-US" sz="2800" b="1" dirty="0" err="1">
                <a:solidFill>
                  <a:schemeClr val="bg1"/>
                </a:solidFill>
                <a:latin typeface="Times New Roman" panose="02020603050405020304" pitchFamily="18" charset="0"/>
                <a:cs typeface="Times New Roman" panose="02020603050405020304" pitchFamily="18" charset="0"/>
              </a:rPr>
              <a:t>Kết</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quả</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sau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khi</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áp</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dụng</a:t>
            </a:r>
            <a:r>
              <a:rPr lang="en-US" sz="2800" b="1" dirty="0">
                <a:solidFill>
                  <a:schemeClr val="bg1"/>
                </a:solidFill>
                <a:latin typeface="Times New Roman" panose="02020603050405020304" pitchFamily="18" charset="0"/>
                <a:cs typeface="Times New Roman" panose="02020603050405020304" pitchFamily="18" charset="0"/>
              </a:rPr>
              <a:t> PCA </a:t>
            </a:r>
            <a:r>
              <a:rPr lang="en-US" sz="2800" b="1" dirty="0" err="1">
                <a:solidFill>
                  <a:schemeClr val="bg1"/>
                </a:solidFill>
                <a:latin typeface="Times New Roman" panose="02020603050405020304" pitchFamily="18" charset="0"/>
                <a:cs typeface="Times New Roman" panose="02020603050405020304" pitchFamily="18" charset="0"/>
              </a:rPr>
              <a:t>để</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giảm</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chiều</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dữ</a:t>
            </a:r>
            <a:r>
              <a:rPr lang="en-US" sz="2800" b="1" dirty="0">
                <a:solidFill>
                  <a:schemeClr val="bg1"/>
                </a:solidFill>
                <a:latin typeface="Times New Roman" panose="02020603050405020304" pitchFamily="18" charset="0"/>
                <a:cs typeface="Times New Roman" panose="02020603050405020304" pitchFamily="18" charset="0"/>
              </a:rPr>
              <a:t> </a:t>
            </a:r>
            <a:r>
              <a:rPr lang="en-US" sz="2800" b="1" dirty="0" err="1">
                <a:solidFill>
                  <a:schemeClr val="bg1"/>
                </a:solidFill>
                <a:latin typeface="Times New Roman" panose="02020603050405020304" pitchFamily="18" charset="0"/>
                <a:cs typeface="Times New Roman" panose="02020603050405020304" pitchFamily="18" charset="0"/>
              </a:rPr>
              <a:t>liệu</a:t>
            </a:r>
            <a:endParaRPr lang="vi-VN" sz="2800" b="1" dirty="0">
              <a:solidFill>
                <a:schemeClr val="bg1"/>
              </a:solidFill>
              <a:latin typeface="Times New Roman" panose="02020603050405020304" pitchFamily="18" charset="0"/>
              <a:cs typeface="Times New Roman" panose="02020603050405020304" pitchFamily="18" charset="0"/>
            </a:endParaRPr>
          </a:p>
        </p:txBody>
      </p:sp>
      <p:sp>
        <p:nvSpPr>
          <p:cNvPr id="17" name="Rectangle: Rounded Corners 11">
            <a:hlinkClick r:id="rId5" action="ppaction://hlinksldjump"/>
            <a:extLst>
              <a:ext uri="{FF2B5EF4-FFF2-40B4-BE49-F238E27FC236}">
                <a16:creationId xmlns:a16="http://schemas.microsoft.com/office/drawing/2014/main" id="{7C1FC409-A691-6CBF-2641-685754D87A81}"/>
              </a:ext>
            </a:extLst>
          </p:cNvPr>
          <p:cNvSpPr/>
          <p:nvPr/>
        </p:nvSpPr>
        <p:spPr>
          <a:xfrm>
            <a:off x="6145374" y="6312179"/>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B1B1B1"/>
                </a:solidFill>
                <a:latin typeface="Arial" panose="020B0604020202020204" pitchFamily="34" charset="0"/>
                <a:cs typeface="Arial" panose="020B0604020202020204" pitchFamily="34" charset="0"/>
              </a:rPr>
              <a:t>4</a:t>
            </a:r>
            <a:endParaRPr lang="vi-VN" b="1" dirty="0">
              <a:solidFill>
                <a:srgbClr val="B1B1B1"/>
              </a:solidFill>
              <a:latin typeface="Arial" panose="020B0604020202020204" pitchFamily="34" charset="0"/>
              <a:cs typeface="Arial" panose="020B0604020202020204" pitchFamily="34" charset="0"/>
            </a:endParaRPr>
          </a:p>
        </p:txBody>
      </p:sp>
      <p:sp>
        <p:nvSpPr>
          <p:cNvPr id="18" name="Rectangle: Rounded Corners 7">
            <a:extLst>
              <a:ext uri="{FF2B5EF4-FFF2-40B4-BE49-F238E27FC236}">
                <a16:creationId xmlns:a16="http://schemas.microsoft.com/office/drawing/2014/main" id="{F92B0E34-0C2F-D978-2B8E-52990050DA5B}"/>
              </a:ext>
            </a:extLst>
          </p:cNvPr>
          <p:cNvSpPr/>
          <p:nvPr/>
        </p:nvSpPr>
        <p:spPr>
          <a:xfrm>
            <a:off x="4414740" y="6312179"/>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0000"/>
                </a:solidFill>
                <a:latin typeface="Arial" panose="020B0604020202020204" pitchFamily="34" charset="0"/>
                <a:cs typeface="Arial" panose="020B0604020202020204" pitchFamily="34" charset="0"/>
              </a:rPr>
              <a:t>1</a:t>
            </a:r>
            <a:endParaRPr lang="vi-VN" b="1" dirty="0">
              <a:solidFill>
                <a:srgbClr val="000000"/>
              </a:solidFill>
              <a:latin typeface="Arial" panose="020B0604020202020204" pitchFamily="34" charset="0"/>
              <a:cs typeface="Arial" panose="020B0604020202020204" pitchFamily="34" charset="0"/>
            </a:endParaRPr>
          </a:p>
        </p:txBody>
      </p:sp>
      <p:pic>
        <p:nvPicPr>
          <p:cNvPr id="10" name="Picture 9">
            <a:extLst>
              <a:ext uri="{FF2B5EF4-FFF2-40B4-BE49-F238E27FC236}">
                <a16:creationId xmlns:a16="http://schemas.microsoft.com/office/drawing/2014/main" id="{978CB75F-9E5C-C5F2-0B21-EF7F9FC53FA0}"/>
              </a:ext>
            </a:extLst>
          </p:cNvPr>
          <p:cNvPicPr>
            <a:picLocks noChangeAspect="1"/>
          </p:cNvPicPr>
          <p:nvPr/>
        </p:nvPicPr>
        <p:blipFill>
          <a:blip r:embed="rId6"/>
          <a:stretch>
            <a:fillRect/>
          </a:stretch>
        </p:blipFill>
        <p:spPr>
          <a:xfrm>
            <a:off x="57474" y="1374946"/>
            <a:ext cx="3249687" cy="4601906"/>
          </a:xfrm>
          <a:prstGeom prst="rect">
            <a:avLst/>
          </a:prstGeom>
        </p:spPr>
      </p:pic>
      <p:pic>
        <p:nvPicPr>
          <p:cNvPr id="16" name="Picture 15">
            <a:extLst>
              <a:ext uri="{FF2B5EF4-FFF2-40B4-BE49-F238E27FC236}">
                <a16:creationId xmlns:a16="http://schemas.microsoft.com/office/drawing/2014/main" id="{8DDB7D69-74A5-3499-293B-17D5661F0111}"/>
              </a:ext>
            </a:extLst>
          </p:cNvPr>
          <p:cNvPicPr>
            <a:picLocks noChangeAspect="1"/>
          </p:cNvPicPr>
          <p:nvPr/>
        </p:nvPicPr>
        <p:blipFill>
          <a:blip r:embed="rId7"/>
          <a:stretch>
            <a:fillRect/>
          </a:stretch>
        </p:blipFill>
        <p:spPr>
          <a:xfrm>
            <a:off x="3326805" y="1374946"/>
            <a:ext cx="3779605" cy="4601906"/>
          </a:xfrm>
          <a:prstGeom prst="rect">
            <a:avLst/>
          </a:prstGeom>
        </p:spPr>
      </p:pic>
      <p:sp>
        <p:nvSpPr>
          <p:cNvPr id="20" name="TextBox 19">
            <a:extLst>
              <a:ext uri="{FF2B5EF4-FFF2-40B4-BE49-F238E27FC236}">
                <a16:creationId xmlns:a16="http://schemas.microsoft.com/office/drawing/2014/main" id="{33D3DE72-BD5B-D3CC-06C4-32FFD820F3D5}"/>
              </a:ext>
            </a:extLst>
          </p:cNvPr>
          <p:cNvSpPr txBox="1"/>
          <p:nvPr/>
        </p:nvSpPr>
        <p:spPr>
          <a:xfrm>
            <a:off x="7658516" y="1443841"/>
            <a:ext cx="4400564" cy="3970318"/>
          </a:xfrm>
          <a:prstGeom prst="rect">
            <a:avLst/>
          </a:prstGeom>
          <a:noFill/>
        </p:spPr>
        <p:txBody>
          <a:bodyPr wrap="square">
            <a:spAutoFit/>
          </a:bodyPr>
          <a:lstStyle/>
          <a:p>
            <a:r>
              <a:rPr lang="vi-VN" dirty="0">
                <a:solidFill>
                  <a:schemeClr val="accent2"/>
                </a:solidFill>
                <a:latin typeface="Calibri" panose="020F0502020204030204" pitchFamily="34" charset="0"/>
                <a:cs typeface="Calibri" panose="020F0502020204030204" pitchFamily="34" charset="0"/>
              </a:rPr>
              <a:t>PC3 (Độ Ẩm Tuyệt Đối và Tương Đối):	</a:t>
            </a:r>
            <a:endParaRPr lang="en-US" dirty="0">
              <a:solidFill>
                <a:schemeClr val="accent2"/>
              </a:solidFill>
              <a:latin typeface="Calibri" panose="020F0502020204030204" pitchFamily="34" charset="0"/>
              <a:cs typeface="Calibri" panose="020F0502020204030204" pitchFamily="34" charset="0"/>
            </a:endParaRPr>
          </a:p>
          <a:p>
            <a:r>
              <a:rPr lang="en-US" dirty="0">
                <a:solidFill>
                  <a:schemeClr val="bg1"/>
                </a:solidFill>
                <a:latin typeface="Calibri" panose="020F0502020204030204" pitchFamily="34" charset="0"/>
                <a:cs typeface="Calibri" panose="020F0502020204030204" pitchFamily="34" charset="0"/>
              </a:rPr>
              <a:t>     </a:t>
            </a:r>
            <a:r>
              <a:rPr lang="vi-VN" dirty="0">
                <a:solidFill>
                  <a:schemeClr val="bg1"/>
                </a:solidFill>
                <a:latin typeface="Calibri" panose="020F0502020204030204" pitchFamily="34" charset="0"/>
                <a:cs typeface="Calibri" panose="020F0502020204030204" pitchFamily="34" charset="0"/>
              </a:rPr>
              <a:t>•	Trọng số cao nhất:	</a:t>
            </a:r>
            <a:endParaRPr lang="en-US" dirty="0">
              <a:solidFill>
                <a:schemeClr val="bg1"/>
              </a:solidFill>
              <a:latin typeface="Calibri" panose="020F0502020204030204" pitchFamily="34" charset="0"/>
              <a:cs typeface="Calibri" panose="020F0502020204030204" pitchFamily="34" charset="0"/>
            </a:endParaRPr>
          </a:p>
          <a:p>
            <a:r>
              <a:rPr lang="en-US" dirty="0">
                <a:solidFill>
                  <a:schemeClr val="bg1"/>
                </a:solidFill>
                <a:latin typeface="Calibri" panose="020F0502020204030204" pitchFamily="34" charset="0"/>
                <a:cs typeface="Calibri" panose="020F0502020204030204" pitchFamily="34" charset="0"/>
              </a:rPr>
              <a:t>     </a:t>
            </a:r>
            <a:r>
              <a:rPr lang="vi-VN" dirty="0">
                <a:solidFill>
                  <a:schemeClr val="bg1"/>
                </a:solidFill>
                <a:latin typeface="Calibri" panose="020F0502020204030204" pitchFamily="34" charset="0"/>
                <a:cs typeface="Calibri" panose="020F0502020204030204" pitchFamily="34" charset="0"/>
              </a:rPr>
              <a:t>•	RH (0.788765),	</a:t>
            </a:r>
            <a:endParaRPr lang="en-US" dirty="0">
              <a:solidFill>
                <a:schemeClr val="bg1"/>
              </a:solidFill>
              <a:latin typeface="Calibri" panose="020F0502020204030204" pitchFamily="34" charset="0"/>
              <a:cs typeface="Calibri" panose="020F0502020204030204" pitchFamily="34" charset="0"/>
            </a:endParaRPr>
          </a:p>
          <a:p>
            <a:r>
              <a:rPr lang="en-US" dirty="0">
                <a:solidFill>
                  <a:schemeClr val="bg1"/>
                </a:solidFill>
                <a:latin typeface="Calibri" panose="020F0502020204030204" pitchFamily="34" charset="0"/>
                <a:cs typeface="Calibri" panose="020F0502020204030204" pitchFamily="34" charset="0"/>
              </a:rPr>
              <a:t>     </a:t>
            </a:r>
            <a:r>
              <a:rPr lang="vi-VN" dirty="0">
                <a:solidFill>
                  <a:schemeClr val="bg1"/>
                </a:solidFill>
                <a:latin typeface="Calibri" panose="020F0502020204030204" pitchFamily="34" charset="0"/>
                <a:cs typeface="Calibri" panose="020F0502020204030204" pitchFamily="34" charset="0"/>
              </a:rPr>
              <a:t>•	AH (0.388071),	</a:t>
            </a:r>
            <a:endParaRPr lang="en-US" dirty="0">
              <a:solidFill>
                <a:schemeClr val="bg1"/>
              </a:solidFill>
              <a:latin typeface="Calibri" panose="020F0502020204030204" pitchFamily="34" charset="0"/>
              <a:cs typeface="Calibri" panose="020F0502020204030204" pitchFamily="34" charset="0"/>
            </a:endParaRPr>
          </a:p>
          <a:p>
            <a:r>
              <a:rPr lang="en-US" dirty="0">
                <a:solidFill>
                  <a:schemeClr val="bg1"/>
                </a:solidFill>
                <a:latin typeface="Calibri" panose="020F0502020204030204" pitchFamily="34" charset="0"/>
                <a:cs typeface="Calibri" panose="020F0502020204030204" pitchFamily="34" charset="0"/>
              </a:rPr>
              <a:t>     </a:t>
            </a:r>
            <a:r>
              <a:rPr lang="vi-VN" dirty="0">
                <a:solidFill>
                  <a:schemeClr val="bg1"/>
                </a:solidFill>
                <a:latin typeface="Calibri" panose="020F0502020204030204" pitchFamily="34" charset="0"/>
                <a:cs typeface="Calibri" panose="020F0502020204030204" pitchFamily="34" charset="0"/>
              </a:rPr>
              <a:t>•	T (-0.281676).	</a:t>
            </a:r>
            <a:endParaRPr lang="en-US" dirty="0">
              <a:solidFill>
                <a:schemeClr val="bg1"/>
              </a:solidFill>
              <a:latin typeface="Calibri" panose="020F0502020204030204" pitchFamily="34" charset="0"/>
              <a:cs typeface="Calibri" panose="020F0502020204030204" pitchFamily="34" charset="0"/>
            </a:endParaRPr>
          </a:p>
          <a:p>
            <a:r>
              <a:rPr lang="en-US" dirty="0">
                <a:solidFill>
                  <a:schemeClr val="bg1"/>
                </a:solidFill>
                <a:latin typeface="Calibri" panose="020F0502020204030204" pitchFamily="34" charset="0"/>
                <a:cs typeface="Calibri" panose="020F0502020204030204" pitchFamily="34" charset="0"/>
              </a:rPr>
              <a:t>     </a:t>
            </a:r>
            <a:r>
              <a:rPr lang="vi-VN" dirty="0">
                <a:solidFill>
                  <a:schemeClr val="bg1"/>
                </a:solidFill>
                <a:latin typeface="Calibri" panose="020F0502020204030204" pitchFamily="34" charset="0"/>
                <a:cs typeface="Calibri" panose="020F0502020204030204" pitchFamily="34" charset="0"/>
              </a:rPr>
              <a:t>•	Ý nghĩa:	</a:t>
            </a:r>
            <a:endParaRPr lang="en-US" dirty="0">
              <a:solidFill>
                <a:schemeClr val="bg1"/>
              </a:solidFill>
              <a:latin typeface="Calibri" panose="020F0502020204030204" pitchFamily="34" charset="0"/>
              <a:cs typeface="Calibri" panose="020F0502020204030204" pitchFamily="34" charset="0"/>
            </a:endParaRPr>
          </a:p>
          <a:p>
            <a:r>
              <a:rPr lang="en-US" dirty="0">
                <a:solidFill>
                  <a:schemeClr val="bg1"/>
                </a:solidFill>
                <a:latin typeface="Calibri" panose="020F0502020204030204" pitchFamily="34" charset="0"/>
                <a:cs typeface="Calibri" panose="020F0502020204030204" pitchFamily="34" charset="0"/>
              </a:rPr>
              <a:t>     </a:t>
            </a:r>
            <a:r>
              <a:rPr lang="vi-VN" dirty="0">
                <a:solidFill>
                  <a:schemeClr val="bg1"/>
                </a:solidFill>
                <a:latin typeface="Calibri" panose="020F0502020204030204" pitchFamily="34" charset="0"/>
                <a:cs typeface="Calibri" panose="020F0502020204030204" pitchFamily="34" charset="0"/>
              </a:rPr>
              <a:t>•	Thành phần chính PC3 tập trung vào các đặc trưng liên quan đến độ ẩm tương đối và tuyệt đối.	</a:t>
            </a:r>
            <a:endParaRPr lang="en-US" dirty="0">
              <a:solidFill>
                <a:schemeClr val="bg1"/>
              </a:solidFill>
              <a:latin typeface="Calibri" panose="020F0502020204030204" pitchFamily="34" charset="0"/>
              <a:cs typeface="Calibri" panose="020F0502020204030204" pitchFamily="34" charset="0"/>
            </a:endParaRPr>
          </a:p>
          <a:p>
            <a:r>
              <a:rPr lang="en-US" dirty="0">
                <a:solidFill>
                  <a:schemeClr val="bg1"/>
                </a:solidFill>
                <a:latin typeface="Calibri" panose="020F0502020204030204" pitchFamily="34" charset="0"/>
                <a:cs typeface="Calibri" panose="020F0502020204030204" pitchFamily="34" charset="0"/>
              </a:rPr>
              <a:t>     </a:t>
            </a:r>
            <a:r>
              <a:rPr lang="vi-VN" dirty="0">
                <a:solidFill>
                  <a:schemeClr val="bg1"/>
                </a:solidFill>
                <a:latin typeface="Calibri" panose="020F0502020204030204" pitchFamily="34" charset="0"/>
                <a:cs typeface="Calibri" panose="020F0502020204030204" pitchFamily="34" charset="0"/>
              </a:rPr>
              <a:t>•	Trọng số cao của RH cho thấy độ ẩm tương đối là yếu tố chính trong thành phần này, bên cạnh mối liên hệ với nhiệt độ.-</a:t>
            </a:r>
            <a:r>
              <a:rPr lang="en-US" dirty="0">
                <a:solidFill>
                  <a:schemeClr val="accent2"/>
                </a:solidFill>
                <a:latin typeface="Calibri" panose="020F0502020204030204" pitchFamily="34" charset="0"/>
                <a:cs typeface="Calibri" panose="020F0502020204030204" pitchFamily="34" charset="0"/>
              </a:rPr>
              <a:t>-</a:t>
            </a:r>
            <a:r>
              <a:rPr lang="vi-VN" dirty="0">
                <a:solidFill>
                  <a:schemeClr val="accent2"/>
                </a:solidFill>
                <a:latin typeface="Calibri" panose="020F0502020204030204" pitchFamily="34" charset="0"/>
                <a:cs typeface="Calibri" panose="020F0502020204030204" pitchFamily="34" charset="0"/>
              </a:rPr>
              <a:t>&gt; </a:t>
            </a:r>
            <a:r>
              <a:rPr lang="vi-VN" dirty="0">
                <a:solidFill>
                  <a:schemeClr val="bg1"/>
                </a:solidFill>
                <a:latin typeface="Calibri" panose="020F0502020204030204" pitchFamily="34" charset="0"/>
                <a:cs typeface="Calibri" panose="020F0502020204030204" pitchFamily="34" charset="0"/>
              </a:rPr>
              <a:t>PC3: Phản ánh độ ẩm (tương đối và tuyệt đối) trong không khí.</a:t>
            </a:r>
            <a:endParaRPr lang="en-US" dirty="0">
              <a:solidFill>
                <a:schemeClr val="bg1"/>
              </a:solidFill>
              <a:latin typeface="Calibri" panose="020F0502020204030204" pitchFamily="34" charset="0"/>
              <a:cs typeface="Calibri" panose="020F0502020204030204" pitchFamily="34" charset="0"/>
            </a:endParaRPr>
          </a:p>
        </p:txBody>
      </p:sp>
      <p:sp>
        <p:nvSpPr>
          <p:cNvPr id="21" name="Rectangle: Rounded Corners 20">
            <a:extLst>
              <a:ext uri="{FF2B5EF4-FFF2-40B4-BE49-F238E27FC236}">
                <a16:creationId xmlns:a16="http://schemas.microsoft.com/office/drawing/2014/main" id="{F4B0FAFC-4CE6-5F7B-3AAE-E1237CAB1973}"/>
              </a:ext>
            </a:extLst>
          </p:cNvPr>
          <p:cNvSpPr/>
          <p:nvPr/>
        </p:nvSpPr>
        <p:spPr>
          <a:xfrm>
            <a:off x="7393179" y="1288419"/>
            <a:ext cx="4532981" cy="4816100"/>
          </a:xfrm>
          <a:prstGeom prst="roundRect">
            <a:avLst/>
          </a:prstGeom>
          <a:noFill/>
          <a:ln w="34925">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73677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E72672-8E3E-479B-8499-3FF793295346}"/>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2" name="Rectangle 1">
            <a:extLst>
              <a:ext uri="{FF2B5EF4-FFF2-40B4-BE49-F238E27FC236}">
                <a16:creationId xmlns:a16="http://schemas.microsoft.com/office/drawing/2014/main" id="{6AA64FF3-0C71-4B81-A9E1-826A597A281B}"/>
              </a:ext>
            </a:extLst>
          </p:cNvPr>
          <p:cNvSpPr/>
          <p:nvPr/>
        </p:nvSpPr>
        <p:spPr>
          <a:xfrm>
            <a:off x="0" y="0"/>
            <a:ext cx="12192000" cy="123778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3" name="Group 12">
            <a:extLst>
              <a:ext uri="{FF2B5EF4-FFF2-40B4-BE49-F238E27FC236}">
                <a16:creationId xmlns:a16="http://schemas.microsoft.com/office/drawing/2014/main" id="{0B8F2C59-05AA-40E4-9C1C-0535B180DCA4}"/>
              </a:ext>
            </a:extLst>
          </p:cNvPr>
          <p:cNvGrpSpPr/>
          <p:nvPr/>
        </p:nvGrpSpPr>
        <p:grpSpPr>
          <a:xfrm>
            <a:off x="59246" y="221262"/>
            <a:ext cx="3108960" cy="760203"/>
            <a:chOff x="81620" y="362598"/>
            <a:chExt cx="3108960" cy="760203"/>
          </a:xfrm>
        </p:grpSpPr>
        <p:sp>
          <p:nvSpPr>
            <p:cNvPr id="5" name="TextBox 4">
              <a:extLst>
                <a:ext uri="{FF2B5EF4-FFF2-40B4-BE49-F238E27FC236}">
                  <a16:creationId xmlns:a16="http://schemas.microsoft.com/office/drawing/2014/main" id="{81390A64-E787-4D51-953D-47D8987F24C1}"/>
                </a:ext>
              </a:extLst>
            </p:cNvPr>
            <p:cNvSpPr txBox="1"/>
            <p:nvPr/>
          </p:nvSpPr>
          <p:spPr>
            <a:xfrm>
              <a:off x="81620" y="419535"/>
              <a:ext cx="1554480" cy="584775"/>
            </a:xfrm>
            <a:prstGeom prst="rect">
              <a:avLst/>
            </a:prstGeom>
            <a:noFill/>
          </p:spPr>
          <p:txBody>
            <a:bodyPr wrap="square" rtlCol="0">
              <a:spAutoFit/>
            </a:bodyPr>
            <a:lstStyle/>
            <a:p>
              <a:pPr algn="ctr"/>
              <a:r>
                <a:rPr lang="en-US" sz="3200" b="1" dirty="0">
                  <a:ln>
                    <a:solidFill>
                      <a:sysClr val="windowText" lastClr="000000"/>
                    </a:solidFill>
                  </a:ln>
                  <a:solidFill>
                    <a:schemeClr val="bg1"/>
                  </a:solidFill>
                  <a:latin typeface="Arial" panose="020B0604020202020204" pitchFamily="34" charset="0"/>
                  <a:cs typeface="Arial" panose="020B0604020202020204" pitchFamily="34" charset="0"/>
                </a:rPr>
                <a:t>NHÓM</a:t>
              </a:r>
              <a:endParaRPr lang="vi-VN" sz="3200" b="1" dirty="0">
                <a:ln>
                  <a:solidFill>
                    <a:sysClr val="windowText" lastClr="000000"/>
                  </a:solidFill>
                </a:ln>
                <a:solidFill>
                  <a:schemeClr val="bg1"/>
                </a:solidFill>
                <a:latin typeface="Arial" panose="020B0604020202020204" pitchFamily="34" charset="0"/>
                <a:cs typeface="Arial" panose="020B0604020202020204" pitchFamily="34" charset="0"/>
              </a:endParaRPr>
            </a:p>
          </p:txBody>
        </p:sp>
        <p:grpSp>
          <p:nvGrpSpPr>
            <p:cNvPr id="6" name="Group 5">
              <a:extLst>
                <a:ext uri="{FF2B5EF4-FFF2-40B4-BE49-F238E27FC236}">
                  <a16:creationId xmlns:a16="http://schemas.microsoft.com/office/drawing/2014/main" id="{14F34D62-0104-4A8B-8EBF-52CAFD6E0906}"/>
                </a:ext>
              </a:extLst>
            </p:cNvPr>
            <p:cNvGrpSpPr/>
            <p:nvPr/>
          </p:nvGrpSpPr>
          <p:grpSpPr>
            <a:xfrm>
              <a:off x="1636100" y="362598"/>
              <a:ext cx="1554480" cy="760203"/>
              <a:chOff x="6105722" y="2761129"/>
              <a:chExt cx="2741898" cy="1335741"/>
            </a:xfrm>
          </p:grpSpPr>
          <p:sp>
            <p:nvSpPr>
              <p:cNvPr id="7" name="Rectangle: Rounded Corners 6">
                <a:extLst>
                  <a:ext uri="{FF2B5EF4-FFF2-40B4-BE49-F238E27FC236}">
                    <a16:creationId xmlns:a16="http://schemas.microsoft.com/office/drawing/2014/main" id="{4AA44ED6-9C94-4C93-A43A-1C69054C5711}"/>
                  </a:ext>
                </a:extLst>
              </p:cNvPr>
              <p:cNvSpPr/>
              <p:nvPr/>
            </p:nvSpPr>
            <p:spPr>
              <a:xfrm>
                <a:off x="6105722" y="2761129"/>
                <a:ext cx="2741898" cy="1335741"/>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8" name="TextBox 7">
                <a:extLst>
                  <a:ext uri="{FF2B5EF4-FFF2-40B4-BE49-F238E27FC236}">
                    <a16:creationId xmlns:a16="http://schemas.microsoft.com/office/drawing/2014/main" id="{25939F77-F773-481A-8509-F8F415C1D3E8}"/>
                  </a:ext>
                </a:extLst>
              </p:cNvPr>
              <p:cNvSpPr txBox="1"/>
              <p:nvPr/>
            </p:nvSpPr>
            <p:spPr>
              <a:xfrm>
                <a:off x="6212648" y="2875000"/>
                <a:ext cx="2528047" cy="1135658"/>
              </a:xfrm>
              <a:prstGeom prst="rect">
                <a:avLst/>
              </a:prstGeom>
              <a:noFill/>
              <a:ln>
                <a:noFill/>
              </a:ln>
            </p:spPr>
            <p:txBody>
              <a:bodyPr wrap="square" rtlCol="0">
                <a:spAutoFit/>
              </a:bodyPr>
              <a:lstStyle/>
              <a:p>
                <a:pPr algn="ctr"/>
                <a:r>
                  <a:rPr lang="en-US" sz="3600" b="1" dirty="0">
                    <a:latin typeface="Arial" panose="020B0604020202020204" pitchFamily="34" charset="0"/>
                    <a:cs typeface="Arial" panose="020B0604020202020204" pitchFamily="34" charset="0"/>
                  </a:rPr>
                  <a:t>2</a:t>
                </a:r>
                <a:endParaRPr lang="vi-VN" sz="3600" b="1" dirty="0">
                  <a:latin typeface="Arial" panose="020B0604020202020204" pitchFamily="34" charset="0"/>
                  <a:cs typeface="Arial" panose="020B0604020202020204" pitchFamily="34" charset="0"/>
                </a:endParaRPr>
              </a:p>
            </p:txBody>
          </p:sp>
        </p:grpSp>
      </p:grpSp>
      <p:sp>
        <p:nvSpPr>
          <p:cNvPr id="3" name="Rectangle: Rounded Corners 2">
            <a:extLst>
              <a:ext uri="{FF2B5EF4-FFF2-40B4-BE49-F238E27FC236}">
                <a16:creationId xmlns:a16="http://schemas.microsoft.com/office/drawing/2014/main" id="{4A2859AE-86EC-40AC-B1C9-3F34064C27E6}"/>
              </a:ext>
            </a:extLst>
          </p:cNvPr>
          <p:cNvSpPr/>
          <p:nvPr/>
        </p:nvSpPr>
        <p:spPr>
          <a:xfrm>
            <a:off x="3808917" y="237988"/>
            <a:ext cx="5104892" cy="527386"/>
          </a:xfrm>
          <a:prstGeom prst="roundRect">
            <a:avLst>
              <a:gd name="adj" fmla="val 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t>PCA</a:t>
            </a:r>
            <a:endParaRPr lang="vi-VN" sz="2400" b="1" dirty="0"/>
          </a:p>
        </p:txBody>
      </p:sp>
      <p:grpSp>
        <p:nvGrpSpPr>
          <p:cNvPr id="12" name="Group 11">
            <a:extLst>
              <a:ext uri="{FF2B5EF4-FFF2-40B4-BE49-F238E27FC236}">
                <a16:creationId xmlns:a16="http://schemas.microsoft.com/office/drawing/2014/main" id="{B39CDDA6-341B-465F-94A5-6A00D075CDD5}"/>
              </a:ext>
            </a:extLst>
          </p:cNvPr>
          <p:cNvGrpSpPr/>
          <p:nvPr/>
        </p:nvGrpSpPr>
        <p:grpSpPr>
          <a:xfrm>
            <a:off x="7653018" y="237988"/>
            <a:ext cx="1260791" cy="527385"/>
            <a:chOff x="7740631" y="508467"/>
            <a:chExt cx="1260791" cy="527385"/>
          </a:xfrm>
        </p:grpSpPr>
        <p:sp>
          <p:nvSpPr>
            <p:cNvPr id="9" name="Rectangle: Rounded Corners 8">
              <a:extLst>
                <a:ext uri="{FF2B5EF4-FFF2-40B4-BE49-F238E27FC236}">
                  <a16:creationId xmlns:a16="http://schemas.microsoft.com/office/drawing/2014/main" id="{C197A426-7363-4405-9C0E-084AF9E8BC85}"/>
                </a:ext>
              </a:extLst>
            </p:cNvPr>
            <p:cNvSpPr/>
            <p:nvPr/>
          </p:nvSpPr>
          <p:spPr>
            <a:xfrm>
              <a:off x="7740631" y="508467"/>
              <a:ext cx="1260791" cy="527385"/>
            </a:xfrm>
            <a:prstGeom prst="roundRect">
              <a:avLst>
                <a:gd name="adj" fmla="val 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10" name="Oval 9">
              <a:extLst>
                <a:ext uri="{FF2B5EF4-FFF2-40B4-BE49-F238E27FC236}">
                  <a16:creationId xmlns:a16="http://schemas.microsoft.com/office/drawing/2014/main" id="{355671BA-2D00-4626-9FF7-6BA2C1CA6095}"/>
                </a:ext>
              </a:extLst>
            </p:cNvPr>
            <p:cNvSpPr/>
            <p:nvPr/>
          </p:nvSpPr>
          <p:spPr>
            <a:xfrm>
              <a:off x="8293362" y="600418"/>
              <a:ext cx="269054" cy="256150"/>
            </a:xfrm>
            <a:prstGeom prst="ellipse">
              <a:avLst/>
            </a:prstGeom>
            <a:noFill/>
            <a:ln w="571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Rectangle: Rounded Corners 10">
              <a:extLst>
                <a:ext uri="{FF2B5EF4-FFF2-40B4-BE49-F238E27FC236}">
                  <a16:creationId xmlns:a16="http://schemas.microsoft.com/office/drawing/2014/main" id="{7781E77C-5BA2-4D58-BB8E-9F9E814FF811}"/>
                </a:ext>
              </a:extLst>
            </p:cNvPr>
            <p:cNvSpPr/>
            <p:nvPr/>
          </p:nvSpPr>
          <p:spPr>
            <a:xfrm rot="2990215">
              <a:off x="8226783" y="764632"/>
              <a:ext cx="67654" cy="204873"/>
            </a:xfrm>
            <a:prstGeom prst="roundRect">
              <a:avLst>
                <a:gd name="adj" fmla="val 5000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15" name="Picture 14">
            <a:extLst>
              <a:ext uri="{FF2B5EF4-FFF2-40B4-BE49-F238E27FC236}">
                <a16:creationId xmlns:a16="http://schemas.microsoft.com/office/drawing/2014/main" id="{851A82BD-25FE-4BC8-8B48-22F80172A0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8289" y="123109"/>
            <a:ext cx="444639" cy="296426"/>
          </a:xfrm>
          <a:prstGeom prst="rect">
            <a:avLst/>
          </a:prstGeom>
        </p:spPr>
      </p:pic>
      <p:sp>
        <p:nvSpPr>
          <p:cNvPr id="16" name="TextBox 15">
            <a:extLst>
              <a:ext uri="{FF2B5EF4-FFF2-40B4-BE49-F238E27FC236}">
                <a16:creationId xmlns:a16="http://schemas.microsoft.com/office/drawing/2014/main" id="{450326FC-6E98-412C-9565-8766FBD24B41}"/>
              </a:ext>
            </a:extLst>
          </p:cNvPr>
          <p:cNvSpPr txBox="1"/>
          <p:nvPr/>
        </p:nvSpPr>
        <p:spPr>
          <a:xfrm>
            <a:off x="10912928" y="102045"/>
            <a:ext cx="1260627" cy="338554"/>
          </a:xfrm>
          <a:prstGeom prst="rect">
            <a:avLst/>
          </a:prstGeom>
          <a:noFill/>
        </p:spPr>
        <p:txBody>
          <a:bodyPr wrap="square" rtlCol="0">
            <a:spAutoFit/>
          </a:bodyPr>
          <a:lstStyle/>
          <a:p>
            <a:r>
              <a:rPr lang="en-US" sz="1600" b="1">
                <a:solidFill>
                  <a:schemeClr val="bg1"/>
                </a:solidFill>
                <a:latin typeface="Arial" panose="020B0604020202020204" pitchFamily="34" charset="0"/>
                <a:cs typeface="Arial" panose="020B0604020202020204" pitchFamily="34" charset="0"/>
              </a:rPr>
              <a:t>Việt Nam</a:t>
            </a:r>
            <a:endParaRPr lang="vi-VN" sz="1600" b="1">
              <a:solidFill>
                <a:schemeClr val="bg1"/>
              </a:solidFill>
              <a:latin typeface="Arial" panose="020B0604020202020204" pitchFamily="34" charset="0"/>
              <a:cs typeface="Arial" panose="020B0604020202020204" pitchFamily="34" charset="0"/>
            </a:endParaRPr>
          </a:p>
        </p:txBody>
      </p:sp>
      <p:sp>
        <p:nvSpPr>
          <p:cNvPr id="17" name="Isosceles Triangle 16">
            <a:extLst>
              <a:ext uri="{FF2B5EF4-FFF2-40B4-BE49-F238E27FC236}">
                <a16:creationId xmlns:a16="http://schemas.microsoft.com/office/drawing/2014/main" id="{9B3A120C-725A-4EC3-BA3F-836CD88F2696}"/>
              </a:ext>
            </a:extLst>
          </p:cNvPr>
          <p:cNvSpPr/>
          <p:nvPr/>
        </p:nvSpPr>
        <p:spPr>
          <a:xfrm rot="10800000">
            <a:off x="11923927" y="221262"/>
            <a:ext cx="172567" cy="1413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Rectangle 19">
            <a:extLst>
              <a:ext uri="{FF2B5EF4-FFF2-40B4-BE49-F238E27FC236}">
                <a16:creationId xmlns:a16="http://schemas.microsoft.com/office/drawing/2014/main" id="{2DA8025A-F25E-4AAC-9C70-0A76840501C0}"/>
              </a:ext>
            </a:extLst>
          </p:cNvPr>
          <p:cNvSpPr/>
          <p:nvPr/>
        </p:nvSpPr>
        <p:spPr>
          <a:xfrm>
            <a:off x="0" y="1258850"/>
            <a:ext cx="12173555" cy="514194"/>
          </a:xfrm>
          <a:prstGeom prst="rect">
            <a:avLst/>
          </a:prstGeom>
          <a:solidFill>
            <a:srgbClr val="0F0F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extBox 20">
            <a:extLst>
              <a:ext uri="{FF2B5EF4-FFF2-40B4-BE49-F238E27FC236}">
                <a16:creationId xmlns:a16="http://schemas.microsoft.com/office/drawing/2014/main" id="{D31EF4BA-A6B5-4BE0-9C35-CE3B2FABD364}"/>
              </a:ext>
            </a:extLst>
          </p:cNvPr>
          <p:cNvSpPr txBox="1"/>
          <p:nvPr/>
        </p:nvSpPr>
        <p:spPr>
          <a:xfrm>
            <a:off x="872746" y="1325590"/>
            <a:ext cx="1360449" cy="369332"/>
          </a:xfrm>
          <a:prstGeom prst="rect">
            <a:avLst/>
          </a:prstGeom>
          <a:no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NỘI DUNG</a:t>
            </a:r>
            <a:endParaRPr lang="vi-VN" b="1" dirty="0">
              <a:solidFill>
                <a:schemeClr val="bg1"/>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CA2EAF8-F783-46AF-838E-B6BA7D258F17}"/>
              </a:ext>
            </a:extLst>
          </p:cNvPr>
          <p:cNvSpPr txBox="1"/>
          <p:nvPr/>
        </p:nvSpPr>
        <p:spPr>
          <a:xfrm>
            <a:off x="5313861" y="1331281"/>
            <a:ext cx="1360449" cy="369332"/>
          </a:xfrm>
          <a:prstGeom prst="rect">
            <a:avLst/>
          </a:prstGeom>
          <a:noFill/>
        </p:spPr>
        <p:txBody>
          <a:bodyPr wrap="square" rtlCol="0">
            <a:spAutoFit/>
          </a:bodyPr>
          <a:lstStyle/>
          <a:p>
            <a:r>
              <a:rPr lang="en-US" b="1">
                <a:solidFill>
                  <a:srgbClr val="F7971D"/>
                </a:solidFill>
                <a:latin typeface="Arial" panose="020B0604020202020204" pitchFamily="34" charset="0"/>
                <a:cs typeface="Arial" panose="020B0604020202020204" pitchFamily="34" charset="0"/>
              </a:rPr>
              <a:t>KẾT LUẬN</a:t>
            </a:r>
            <a:endParaRPr lang="vi-VN" b="1">
              <a:solidFill>
                <a:srgbClr val="F7971D"/>
              </a:solidFill>
              <a:latin typeface="Arial" panose="020B0604020202020204" pitchFamily="34" charset="0"/>
              <a:cs typeface="Arial" panose="020B0604020202020204" pitchFamily="34" charset="0"/>
            </a:endParaRPr>
          </a:p>
        </p:txBody>
      </p:sp>
      <p:sp>
        <p:nvSpPr>
          <p:cNvPr id="23" name="TextBox 22">
            <a:hlinkClick r:id="rId3" action="ppaction://hlinksldjump"/>
            <a:extLst>
              <a:ext uri="{FF2B5EF4-FFF2-40B4-BE49-F238E27FC236}">
                <a16:creationId xmlns:a16="http://schemas.microsoft.com/office/drawing/2014/main" id="{BBDAC81F-4BB2-402C-BB38-789EB093A1C8}"/>
              </a:ext>
            </a:extLst>
          </p:cNvPr>
          <p:cNvSpPr txBox="1"/>
          <p:nvPr/>
        </p:nvSpPr>
        <p:spPr>
          <a:xfrm>
            <a:off x="9552479" y="1323942"/>
            <a:ext cx="1766775" cy="369332"/>
          </a:xfrm>
          <a:prstGeom prst="rect">
            <a:avLst/>
          </a:prstGeom>
          <a:noFill/>
        </p:spPr>
        <p:txBody>
          <a:bodyPr wrap="square" rtlCol="0">
            <a:spAutoFit/>
          </a:bodyPr>
          <a:lstStyle/>
          <a:p>
            <a:r>
              <a:rPr lang="en-US" b="1">
                <a:solidFill>
                  <a:schemeClr val="bg1"/>
                </a:solidFill>
                <a:latin typeface="Arial" panose="020B0604020202020204" pitchFamily="34" charset="0"/>
                <a:cs typeface="Arial" panose="020B0604020202020204" pitchFamily="34" charset="0"/>
              </a:rPr>
              <a:t>TỔNG KẾT</a:t>
            </a:r>
            <a:endParaRPr lang="vi-VN" b="1">
              <a:solidFill>
                <a:schemeClr val="bg1"/>
              </a:solidFill>
              <a:latin typeface="Arial" panose="020B0604020202020204" pitchFamily="34" charset="0"/>
              <a:cs typeface="Arial" panose="020B0604020202020204" pitchFamily="34" charset="0"/>
            </a:endParaRPr>
          </a:p>
        </p:txBody>
      </p:sp>
      <p:sp>
        <p:nvSpPr>
          <p:cNvPr id="24" name="Rectangle: Rounded Corners 23">
            <a:extLst>
              <a:ext uri="{FF2B5EF4-FFF2-40B4-BE49-F238E27FC236}">
                <a16:creationId xmlns:a16="http://schemas.microsoft.com/office/drawing/2014/main" id="{6C35C423-8EDF-42F2-9801-7A68CF8A4339}"/>
              </a:ext>
            </a:extLst>
          </p:cNvPr>
          <p:cNvSpPr/>
          <p:nvPr/>
        </p:nvSpPr>
        <p:spPr>
          <a:xfrm>
            <a:off x="5202348" y="1709839"/>
            <a:ext cx="1583473" cy="89453"/>
          </a:xfrm>
          <a:prstGeom prst="roundRect">
            <a:avLst>
              <a:gd name="adj" fmla="val 5000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8" name="Rectangle: Rounded Corners 37">
            <a:extLst>
              <a:ext uri="{FF2B5EF4-FFF2-40B4-BE49-F238E27FC236}">
                <a16:creationId xmlns:a16="http://schemas.microsoft.com/office/drawing/2014/main" id="{2C794358-3DB2-4C1D-BEA9-8916B6C89204}"/>
              </a:ext>
            </a:extLst>
          </p:cNvPr>
          <p:cNvSpPr/>
          <p:nvPr/>
        </p:nvSpPr>
        <p:spPr>
          <a:xfrm>
            <a:off x="1636125" y="1923148"/>
            <a:ext cx="8972294" cy="4562733"/>
          </a:xfrm>
          <a:prstGeom prst="roundRect">
            <a:avLst>
              <a:gd name="adj" fmla="val 0"/>
            </a:avLst>
          </a:prstGeom>
          <a:solidFill>
            <a:srgbClr val="0F0F0F"/>
          </a:solidFill>
          <a:ln w="28575">
            <a:solidFill>
              <a:srgbClr val="2323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2400" dirty="0">
                <a:solidFill>
                  <a:schemeClr val="accent2"/>
                </a:solidFill>
                <a:latin typeface="Times New Roman" panose="02020603050405020304" pitchFamily="18" charset="0"/>
                <a:cs typeface="Times New Roman" panose="02020603050405020304" pitchFamily="18" charset="0"/>
              </a:rPr>
              <a:t>1. </a:t>
            </a:r>
            <a:r>
              <a:rPr lang="vi-VN" sz="2400" dirty="0">
                <a:latin typeface="Times New Roman" panose="02020603050405020304" pitchFamily="18" charset="0"/>
                <a:cs typeface="Times New Roman" panose="02020603050405020304" pitchFamily="18" charset="0"/>
              </a:rPr>
              <a:t>Giảm số chiều dữ liệu: PCA giảm chiều dữ liệu hiệu quả, bảo toàn phần lớn thông tin và tối ưu hóa tính toán.</a:t>
            </a:r>
          </a:p>
          <a:p>
            <a:pPr algn="just"/>
            <a:r>
              <a:rPr lang="en-US" sz="2400" dirty="0">
                <a:solidFill>
                  <a:schemeClr val="accent2"/>
                </a:solidFill>
                <a:latin typeface="Times New Roman" panose="02020603050405020304" pitchFamily="18" charset="0"/>
                <a:cs typeface="Times New Roman" panose="02020603050405020304" pitchFamily="18" charset="0"/>
              </a:rPr>
              <a:t>2. </a:t>
            </a:r>
            <a:r>
              <a:rPr lang="vi-VN" sz="2400" dirty="0">
                <a:latin typeface="Times New Roman" panose="02020603050405020304" pitchFamily="18" charset="0"/>
                <a:cs typeface="Times New Roman" panose="02020603050405020304" pitchFamily="18" charset="0"/>
              </a:rPr>
              <a:t>Tăng hiệu quả mô hình: Loại bỏ đặc trưng dư thừa, giảm quá khớp, cải thiện hiệu suất mô hình.</a:t>
            </a:r>
          </a:p>
          <a:p>
            <a:pPr algn="just"/>
            <a:r>
              <a:rPr lang="en-US" sz="2400" dirty="0">
                <a:solidFill>
                  <a:schemeClr val="accent2"/>
                </a:solidFill>
                <a:latin typeface="Times New Roman" panose="02020603050405020304" pitchFamily="18" charset="0"/>
                <a:cs typeface="Times New Roman" panose="02020603050405020304" pitchFamily="18" charset="0"/>
              </a:rPr>
              <a:t>3. </a:t>
            </a:r>
            <a:r>
              <a:rPr lang="vi-VN" sz="2400" dirty="0">
                <a:latin typeface="Times New Roman" panose="02020603050405020304" pitchFamily="18" charset="0"/>
                <a:cs typeface="Times New Roman" panose="02020603050405020304" pitchFamily="18" charset="0"/>
              </a:rPr>
              <a:t>Trực quan hóa: Hỗ trợ biểu diễn dữ liệu đa chiều trong không gian 2D hoặc 3D dễ hiểu.</a:t>
            </a:r>
          </a:p>
          <a:p>
            <a:pPr algn="just"/>
            <a:r>
              <a:rPr lang="en-US" sz="2400" dirty="0">
                <a:solidFill>
                  <a:schemeClr val="accent2"/>
                </a:solidFill>
                <a:latin typeface="Times New Roman" panose="02020603050405020304" pitchFamily="18" charset="0"/>
                <a:cs typeface="Times New Roman" panose="02020603050405020304" pitchFamily="18" charset="0"/>
              </a:rPr>
              <a:t>4. </a:t>
            </a:r>
            <a:r>
              <a:rPr lang="vi-VN" sz="2400" dirty="0">
                <a:latin typeface="Times New Roman" panose="02020603050405020304" pitchFamily="18" charset="0"/>
                <a:cs typeface="Times New Roman" panose="02020603050405020304" pitchFamily="18" charset="0"/>
              </a:rPr>
              <a:t>Phụ thuộc phương sai: Tập trung vào các thành phần có phương sai lớn, có thể bỏ qua yếu tố quan trọng nhỏ hơn.</a:t>
            </a:r>
          </a:p>
          <a:p>
            <a:pPr algn="just"/>
            <a:r>
              <a:rPr lang="en-US" sz="2400" dirty="0">
                <a:solidFill>
                  <a:schemeClr val="accent2"/>
                </a:solidFill>
                <a:latin typeface="Times New Roman" panose="02020603050405020304" pitchFamily="18" charset="0"/>
                <a:cs typeface="Times New Roman" panose="02020603050405020304" pitchFamily="18" charset="0"/>
              </a:rPr>
              <a:t>5. </a:t>
            </a:r>
            <a:r>
              <a:rPr lang="vi-VN" sz="2400" dirty="0">
                <a:latin typeface="Times New Roman" panose="02020603050405020304" pitchFamily="18" charset="0"/>
                <a:cs typeface="Times New Roman" panose="02020603050405020304" pitchFamily="18" charset="0"/>
              </a:rPr>
              <a:t>Tuyến tính: Phù hợp với dữ liệu tuyến tính, không hiệu quả cho dữ liệu phi tuyến; Kernel PCA hoặc t-SNE là thay thế tốt.</a:t>
            </a:r>
          </a:p>
        </p:txBody>
      </p:sp>
    </p:spTree>
    <p:extLst>
      <p:ext uri="{BB962C8B-B14F-4D97-AF65-F5344CB8AC3E}">
        <p14:creationId xmlns:p14="http://schemas.microsoft.com/office/powerpoint/2010/main" val="2443780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E72672-8E3E-479B-8499-3FF793295346}"/>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2" name="Rectangle 1">
            <a:extLst>
              <a:ext uri="{FF2B5EF4-FFF2-40B4-BE49-F238E27FC236}">
                <a16:creationId xmlns:a16="http://schemas.microsoft.com/office/drawing/2014/main" id="{6AA64FF3-0C71-4B81-A9E1-826A597A281B}"/>
              </a:ext>
            </a:extLst>
          </p:cNvPr>
          <p:cNvSpPr/>
          <p:nvPr/>
        </p:nvSpPr>
        <p:spPr>
          <a:xfrm>
            <a:off x="0" y="0"/>
            <a:ext cx="12192000" cy="123778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3" name="Group 12">
            <a:extLst>
              <a:ext uri="{FF2B5EF4-FFF2-40B4-BE49-F238E27FC236}">
                <a16:creationId xmlns:a16="http://schemas.microsoft.com/office/drawing/2014/main" id="{0B8F2C59-05AA-40E4-9C1C-0535B180DCA4}"/>
              </a:ext>
            </a:extLst>
          </p:cNvPr>
          <p:cNvGrpSpPr/>
          <p:nvPr/>
        </p:nvGrpSpPr>
        <p:grpSpPr>
          <a:xfrm>
            <a:off x="59246" y="221262"/>
            <a:ext cx="3108960" cy="760203"/>
            <a:chOff x="81620" y="362598"/>
            <a:chExt cx="3108960" cy="760203"/>
          </a:xfrm>
        </p:grpSpPr>
        <p:sp>
          <p:nvSpPr>
            <p:cNvPr id="5" name="TextBox 4">
              <a:extLst>
                <a:ext uri="{FF2B5EF4-FFF2-40B4-BE49-F238E27FC236}">
                  <a16:creationId xmlns:a16="http://schemas.microsoft.com/office/drawing/2014/main" id="{81390A64-E787-4D51-953D-47D8987F24C1}"/>
                </a:ext>
              </a:extLst>
            </p:cNvPr>
            <p:cNvSpPr txBox="1"/>
            <p:nvPr/>
          </p:nvSpPr>
          <p:spPr>
            <a:xfrm>
              <a:off x="81620" y="419535"/>
              <a:ext cx="1554480" cy="584775"/>
            </a:xfrm>
            <a:prstGeom prst="rect">
              <a:avLst/>
            </a:prstGeom>
            <a:noFill/>
          </p:spPr>
          <p:txBody>
            <a:bodyPr wrap="square" rtlCol="0">
              <a:spAutoFit/>
            </a:bodyPr>
            <a:lstStyle/>
            <a:p>
              <a:pPr algn="ctr"/>
              <a:r>
                <a:rPr lang="en-US" sz="3200" b="1" dirty="0">
                  <a:ln>
                    <a:solidFill>
                      <a:sysClr val="windowText" lastClr="000000"/>
                    </a:solidFill>
                  </a:ln>
                  <a:solidFill>
                    <a:schemeClr val="bg1"/>
                  </a:solidFill>
                  <a:latin typeface="Arial" panose="020B0604020202020204" pitchFamily="34" charset="0"/>
                  <a:cs typeface="Arial" panose="020B0604020202020204" pitchFamily="34" charset="0"/>
                </a:rPr>
                <a:t>NHÓM</a:t>
              </a:r>
              <a:endParaRPr lang="vi-VN" sz="3200" b="1" dirty="0">
                <a:ln>
                  <a:solidFill>
                    <a:sysClr val="windowText" lastClr="000000"/>
                  </a:solidFill>
                </a:ln>
                <a:solidFill>
                  <a:schemeClr val="bg1"/>
                </a:solidFill>
                <a:latin typeface="Arial" panose="020B0604020202020204" pitchFamily="34" charset="0"/>
                <a:cs typeface="Arial" panose="020B0604020202020204" pitchFamily="34" charset="0"/>
              </a:endParaRPr>
            </a:p>
          </p:txBody>
        </p:sp>
        <p:grpSp>
          <p:nvGrpSpPr>
            <p:cNvPr id="6" name="Group 5">
              <a:extLst>
                <a:ext uri="{FF2B5EF4-FFF2-40B4-BE49-F238E27FC236}">
                  <a16:creationId xmlns:a16="http://schemas.microsoft.com/office/drawing/2014/main" id="{14F34D62-0104-4A8B-8EBF-52CAFD6E0906}"/>
                </a:ext>
              </a:extLst>
            </p:cNvPr>
            <p:cNvGrpSpPr/>
            <p:nvPr/>
          </p:nvGrpSpPr>
          <p:grpSpPr>
            <a:xfrm>
              <a:off x="1636100" y="362598"/>
              <a:ext cx="1554480" cy="760203"/>
              <a:chOff x="6105722" y="2761129"/>
              <a:chExt cx="2741898" cy="1335741"/>
            </a:xfrm>
          </p:grpSpPr>
          <p:sp>
            <p:nvSpPr>
              <p:cNvPr id="7" name="Rectangle: Rounded Corners 6">
                <a:extLst>
                  <a:ext uri="{FF2B5EF4-FFF2-40B4-BE49-F238E27FC236}">
                    <a16:creationId xmlns:a16="http://schemas.microsoft.com/office/drawing/2014/main" id="{4AA44ED6-9C94-4C93-A43A-1C69054C5711}"/>
                  </a:ext>
                </a:extLst>
              </p:cNvPr>
              <p:cNvSpPr/>
              <p:nvPr/>
            </p:nvSpPr>
            <p:spPr>
              <a:xfrm>
                <a:off x="6105722" y="2761129"/>
                <a:ext cx="2741898" cy="1335741"/>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8" name="TextBox 7">
                <a:extLst>
                  <a:ext uri="{FF2B5EF4-FFF2-40B4-BE49-F238E27FC236}">
                    <a16:creationId xmlns:a16="http://schemas.microsoft.com/office/drawing/2014/main" id="{25939F77-F773-481A-8509-F8F415C1D3E8}"/>
                  </a:ext>
                </a:extLst>
              </p:cNvPr>
              <p:cNvSpPr txBox="1"/>
              <p:nvPr/>
            </p:nvSpPr>
            <p:spPr>
              <a:xfrm>
                <a:off x="6212648" y="2875000"/>
                <a:ext cx="2528047" cy="1135658"/>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2</a:t>
                </a:r>
                <a:endParaRPr lang="vi-VN" sz="3600" b="1">
                  <a:latin typeface="Arial" panose="020B0604020202020204" pitchFamily="34" charset="0"/>
                  <a:cs typeface="Arial" panose="020B0604020202020204" pitchFamily="34" charset="0"/>
                </a:endParaRPr>
              </a:p>
            </p:txBody>
          </p:sp>
        </p:grpSp>
      </p:grpSp>
      <p:sp>
        <p:nvSpPr>
          <p:cNvPr id="3" name="Rectangle: Rounded Corners 2">
            <a:extLst>
              <a:ext uri="{FF2B5EF4-FFF2-40B4-BE49-F238E27FC236}">
                <a16:creationId xmlns:a16="http://schemas.microsoft.com/office/drawing/2014/main" id="{4A2859AE-86EC-40AC-B1C9-3F34064C27E6}"/>
              </a:ext>
            </a:extLst>
          </p:cNvPr>
          <p:cNvSpPr/>
          <p:nvPr/>
        </p:nvSpPr>
        <p:spPr>
          <a:xfrm>
            <a:off x="3808917" y="237988"/>
            <a:ext cx="5104892" cy="527386"/>
          </a:xfrm>
          <a:prstGeom prst="roundRect">
            <a:avLst>
              <a:gd name="adj" fmla="val 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t>PCA</a:t>
            </a:r>
            <a:endParaRPr lang="vi-VN" sz="2400" b="1" dirty="0"/>
          </a:p>
        </p:txBody>
      </p:sp>
      <p:grpSp>
        <p:nvGrpSpPr>
          <p:cNvPr id="12" name="Group 11">
            <a:extLst>
              <a:ext uri="{FF2B5EF4-FFF2-40B4-BE49-F238E27FC236}">
                <a16:creationId xmlns:a16="http://schemas.microsoft.com/office/drawing/2014/main" id="{B39CDDA6-341B-465F-94A5-6A00D075CDD5}"/>
              </a:ext>
            </a:extLst>
          </p:cNvPr>
          <p:cNvGrpSpPr/>
          <p:nvPr/>
        </p:nvGrpSpPr>
        <p:grpSpPr>
          <a:xfrm>
            <a:off x="7653018" y="237988"/>
            <a:ext cx="1260791" cy="527385"/>
            <a:chOff x="7740631" y="508467"/>
            <a:chExt cx="1260791" cy="527385"/>
          </a:xfrm>
        </p:grpSpPr>
        <p:sp>
          <p:nvSpPr>
            <p:cNvPr id="9" name="Rectangle: Rounded Corners 8">
              <a:extLst>
                <a:ext uri="{FF2B5EF4-FFF2-40B4-BE49-F238E27FC236}">
                  <a16:creationId xmlns:a16="http://schemas.microsoft.com/office/drawing/2014/main" id="{C197A426-7363-4405-9C0E-084AF9E8BC85}"/>
                </a:ext>
              </a:extLst>
            </p:cNvPr>
            <p:cNvSpPr/>
            <p:nvPr/>
          </p:nvSpPr>
          <p:spPr>
            <a:xfrm>
              <a:off x="7740631" y="508467"/>
              <a:ext cx="1260791" cy="527385"/>
            </a:xfrm>
            <a:prstGeom prst="roundRect">
              <a:avLst>
                <a:gd name="adj" fmla="val 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10" name="Oval 9">
              <a:extLst>
                <a:ext uri="{FF2B5EF4-FFF2-40B4-BE49-F238E27FC236}">
                  <a16:creationId xmlns:a16="http://schemas.microsoft.com/office/drawing/2014/main" id="{355671BA-2D00-4626-9FF7-6BA2C1CA6095}"/>
                </a:ext>
              </a:extLst>
            </p:cNvPr>
            <p:cNvSpPr/>
            <p:nvPr/>
          </p:nvSpPr>
          <p:spPr>
            <a:xfrm>
              <a:off x="8293362" y="600418"/>
              <a:ext cx="269054" cy="256150"/>
            </a:xfrm>
            <a:prstGeom prst="ellipse">
              <a:avLst/>
            </a:prstGeom>
            <a:noFill/>
            <a:ln w="571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Rectangle: Rounded Corners 10">
              <a:extLst>
                <a:ext uri="{FF2B5EF4-FFF2-40B4-BE49-F238E27FC236}">
                  <a16:creationId xmlns:a16="http://schemas.microsoft.com/office/drawing/2014/main" id="{7781E77C-5BA2-4D58-BB8E-9F9E814FF811}"/>
                </a:ext>
              </a:extLst>
            </p:cNvPr>
            <p:cNvSpPr/>
            <p:nvPr/>
          </p:nvSpPr>
          <p:spPr>
            <a:xfrm rot="2990215">
              <a:off x="8226783" y="764632"/>
              <a:ext cx="67654" cy="204873"/>
            </a:xfrm>
            <a:prstGeom prst="roundRect">
              <a:avLst>
                <a:gd name="adj" fmla="val 5000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15" name="Picture 14">
            <a:extLst>
              <a:ext uri="{FF2B5EF4-FFF2-40B4-BE49-F238E27FC236}">
                <a16:creationId xmlns:a16="http://schemas.microsoft.com/office/drawing/2014/main" id="{851A82BD-25FE-4BC8-8B48-22F80172A0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8289" y="123109"/>
            <a:ext cx="444639" cy="296426"/>
          </a:xfrm>
          <a:prstGeom prst="rect">
            <a:avLst/>
          </a:prstGeom>
        </p:spPr>
      </p:pic>
      <p:sp>
        <p:nvSpPr>
          <p:cNvPr id="16" name="TextBox 15">
            <a:extLst>
              <a:ext uri="{FF2B5EF4-FFF2-40B4-BE49-F238E27FC236}">
                <a16:creationId xmlns:a16="http://schemas.microsoft.com/office/drawing/2014/main" id="{450326FC-6E98-412C-9565-8766FBD24B41}"/>
              </a:ext>
            </a:extLst>
          </p:cNvPr>
          <p:cNvSpPr txBox="1"/>
          <p:nvPr/>
        </p:nvSpPr>
        <p:spPr>
          <a:xfrm>
            <a:off x="10912928" y="102045"/>
            <a:ext cx="1260627" cy="338554"/>
          </a:xfrm>
          <a:prstGeom prst="rect">
            <a:avLst/>
          </a:prstGeom>
          <a:noFill/>
        </p:spPr>
        <p:txBody>
          <a:bodyPr wrap="square" rtlCol="0">
            <a:spAutoFit/>
          </a:bodyPr>
          <a:lstStyle/>
          <a:p>
            <a:r>
              <a:rPr lang="en-US" sz="1600" b="1">
                <a:solidFill>
                  <a:schemeClr val="bg1"/>
                </a:solidFill>
                <a:latin typeface="Arial" panose="020B0604020202020204" pitchFamily="34" charset="0"/>
                <a:cs typeface="Arial" panose="020B0604020202020204" pitchFamily="34" charset="0"/>
              </a:rPr>
              <a:t>Việt Nam</a:t>
            </a:r>
            <a:endParaRPr lang="vi-VN" sz="1600" b="1">
              <a:solidFill>
                <a:schemeClr val="bg1"/>
              </a:solidFill>
              <a:latin typeface="Arial" panose="020B0604020202020204" pitchFamily="34" charset="0"/>
              <a:cs typeface="Arial" panose="020B0604020202020204" pitchFamily="34" charset="0"/>
            </a:endParaRPr>
          </a:p>
        </p:txBody>
      </p:sp>
      <p:sp>
        <p:nvSpPr>
          <p:cNvPr id="17" name="Isosceles Triangle 16">
            <a:extLst>
              <a:ext uri="{FF2B5EF4-FFF2-40B4-BE49-F238E27FC236}">
                <a16:creationId xmlns:a16="http://schemas.microsoft.com/office/drawing/2014/main" id="{9B3A120C-725A-4EC3-BA3F-836CD88F2696}"/>
              </a:ext>
            </a:extLst>
          </p:cNvPr>
          <p:cNvSpPr/>
          <p:nvPr/>
        </p:nvSpPr>
        <p:spPr>
          <a:xfrm rot="10800000">
            <a:off x="11923927" y="221262"/>
            <a:ext cx="172567" cy="1413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Rectangle 19">
            <a:extLst>
              <a:ext uri="{FF2B5EF4-FFF2-40B4-BE49-F238E27FC236}">
                <a16:creationId xmlns:a16="http://schemas.microsoft.com/office/drawing/2014/main" id="{2DA8025A-F25E-4AAC-9C70-0A76840501C0}"/>
              </a:ext>
            </a:extLst>
          </p:cNvPr>
          <p:cNvSpPr/>
          <p:nvPr/>
        </p:nvSpPr>
        <p:spPr>
          <a:xfrm>
            <a:off x="0" y="1258850"/>
            <a:ext cx="12173555" cy="514194"/>
          </a:xfrm>
          <a:prstGeom prst="rect">
            <a:avLst/>
          </a:prstGeom>
          <a:solidFill>
            <a:srgbClr val="0F0F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extBox 20">
            <a:extLst>
              <a:ext uri="{FF2B5EF4-FFF2-40B4-BE49-F238E27FC236}">
                <a16:creationId xmlns:a16="http://schemas.microsoft.com/office/drawing/2014/main" id="{D31EF4BA-A6B5-4BE0-9C35-CE3B2FABD364}"/>
              </a:ext>
            </a:extLst>
          </p:cNvPr>
          <p:cNvSpPr txBox="1"/>
          <p:nvPr/>
        </p:nvSpPr>
        <p:spPr>
          <a:xfrm>
            <a:off x="872746" y="1325590"/>
            <a:ext cx="1360449" cy="369332"/>
          </a:xfrm>
          <a:prstGeom prst="rect">
            <a:avLst/>
          </a:prstGeom>
          <a:noFill/>
        </p:spPr>
        <p:txBody>
          <a:bodyPr wrap="square" rtlCol="0">
            <a:spAutoFit/>
          </a:bodyPr>
          <a:lstStyle/>
          <a:p>
            <a:r>
              <a:rPr lang="en-US" b="1">
                <a:solidFill>
                  <a:schemeClr val="bg1"/>
                </a:solidFill>
                <a:latin typeface="Arial" panose="020B0604020202020204" pitchFamily="34" charset="0"/>
                <a:cs typeface="Arial" panose="020B0604020202020204" pitchFamily="34" charset="0"/>
              </a:rPr>
              <a:t>NỘI DUNG</a:t>
            </a:r>
            <a:endParaRPr lang="vi-VN" b="1">
              <a:solidFill>
                <a:schemeClr val="bg1"/>
              </a:solidFill>
              <a:latin typeface="Arial" panose="020B0604020202020204" pitchFamily="34" charset="0"/>
              <a:cs typeface="Arial" panose="020B0604020202020204" pitchFamily="34" charset="0"/>
            </a:endParaRPr>
          </a:p>
        </p:txBody>
      </p:sp>
      <p:sp>
        <p:nvSpPr>
          <p:cNvPr id="22" name="TextBox 21">
            <a:hlinkClick r:id="rId3" action="ppaction://hlinksldjump"/>
            <a:extLst>
              <a:ext uri="{FF2B5EF4-FFF2-40B4-BE49-F238E27FC236}">
                <a16:creationId xmlns:a16="http://schemas.microsoft.com/office/drawing/2014/main" id="{6CA2EAF8-F783-46AF-838E-B6BA7D258F17}"/>
              </a:ext>
            </a:extLst>
          </p:cNvPr>
          <p:cNvSpPr txBox="1"/>
          <p:nvPr/>
        </p:nvSpPr>
        <p:spPr>
          <a:xfrm>
            <a:off x="5313861" y="1331281"/>
            <a:ext cx="1360449" cy="369332"/>
          </a:xfrm>
          <a:prstGeom prst="rect">
            <a:avLst/>
          </a:prstGeom>
          <a:no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KẾT LUẬN</a:t>
            </a:r>
            <a:endParaRPr lang="vi-VN" b="1" dirty="0">
              <a:solidFill>
                <a:schemeClr val="bg1"/>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BBDAC81F-4BB2-402C-BB38-789EB093A1C8}"/>
              </a:ext>
            </a:extLst>
          </p:cNvPr>
          <p:cNvSpPr txBox="1"/>
          <p:nvPr/>
        </p:nvSpPr>
        <p:spPr>
          <a:xfrm>
            <a:off x="9552479" y="1323942"/>
            <a:ext cx="1766775" cy="369332"/>
          </a:xfrm>
          <a:prstGeom prst="rect">
            <a:avLst/>
          </a:prstGeom>
          <a:noFill/>
        </p:spPr>
        <p:txBody>
          <a:bodyPr wrap="square" rtlCol="0">
            <a:spAutoFit/>
          </a:bodyPr>
          <a:lstStyle/>
          <a:p>
            <a:r>
              <a:rPr lang="en-US" b="1">
                <a:solidFill>
                  <a:srgbClr val="F7971D"/>
                </a:solidFill>
                <a:latin typeface="Arial" panose="020B0604020202020204" pitchFamily="34" charset="0"/>
                <a:cs typeface="Arial" panose="020B0604020202020204" pitchFamily="34" charset="0"/>
              </a:rPr>
              <a:t>TỔNG KẾT</a:t>
            </a:r>
            <a:endParaRPr lang="vi-VN" b="1">
              <a:solidFill>
                <a:srgbClr val="F7971D"/>
              </a:solidFill>
              <a:latin typeface="Arial" panose="020B0604020202020204" pitchFamily="34" charset="0"/>
              <a:cs typeface="Arial" panose="020B0604020202020204" pitchFamily="34" charset="0"/>
            </a:endParaRPr>
          </a:p>
        </p:txBody>
      </p:sp>
      <p:sp>
        <p:nvSpPr>
          <p:cNvPr id="24" name="Rectangle: Rounded Corners 23">
            <a:extLst>
              <a:ext uri="{FF2B5EF4-FFF2-40B4-BE49-F238E27FC236}">
                <a16:creationId xmlns:a16="http://schemas.microsoft.com/office/drawing/2014/main" id="{6C35C423-8EDF-42F2-9801-7A68CF8A4339}"/>
              </a:ext>
            </a:extLst>
          </p:cNvPr>
          <p:cNvSpPr/>
          <p:nvPr/>
        </p:nvSpPr>
        <p:spPr>
          <a:xfrm>
            <a:off x="9463232" y="1688433"/>
            <a:ext cx="1583473" cy="89453"/>
          </a:xfrm>
          <a:prstGeom prst="roundRect">
            <a:avLst>
              <a:gd name="adj" fmla="val 5000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7" name="TextBox 36">
            <a:extLst>
              <a:ext uri="{FF2B5EF4-FFF2-40B4-BE49-F238E27FC236}">
                <a16:creationId xmlns:a16="http://schemas.microsoft.com/office/drawing/2014/main" id="{6DE5BEE0-13E9-5884-70D4-F13DA44A2E13}"/>
              </a:ext>
            </a:extLst>
          </p:cNvPr>
          <p:cNvSpPr txBox="1"/>
          <p:nvPr/>
        </p:nvSpPr>
        <p:spPr>
          <a:xfrm>
            <a:off x="1986690" y="2037838"/>
            <a:ext cx="8449176" cy="4290405"/>
          </a:xfrm>
          <a:prstGeom prst="rect">
            <a:avLst/>
          </a:prstGeom>
          <a:noFill/>
        </p:spPr>
        <p:txBody>
          <a:bodyPr wrap="square">
            <a:spAutoFit/>
          </a:bodyPr>
          <a:lstStyle/>
          <a:p>
            <a:pPr>
              <a:lnSpc>
                <a:spcPct val="107000"/>
              </a:lnSpc>
              <a:spcAft>
                <a:spcPts val="800"/>
              </a:spcAft>
            </a:pPr>
            <a:r>
              <a:rPr lang="en-US" sz="24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4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Ưu điểm và nhược điểm của PCA </a:t>
            </a:r>
            <a:endParaRPr lang="en-US"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endParaRPr lang="en-US" sz="20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2000" b="1" kern="100"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Ưu</a:t>
            </a:r>
            <a:r>
              <a:rPr lang="en-US" sz="20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kern="100"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điểm</a:t>
            </a:r>
            <a:r>
              <a:rPr lang="en-US" sz="20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Giảm</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quả</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Loại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bỏ</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thông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tin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dư</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thừa</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hoặc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nhiễu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lại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lớn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phương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sai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Tăng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suất</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toán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Ít</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thuật</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toán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nhanh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hơn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Tránh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đa</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cộng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tuyến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thành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chính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tương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Hỗ</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trợ</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trực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quan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hóa</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Biểu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diễn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2D/3D.</a:t>
            </a:r>
            <a:endParaRPr lang="en-US" sz="16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Linh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hoạt</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Áp</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dụng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rộng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rãi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trong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nhiều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lĩnh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vực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6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460882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376762-7691-3CB1-5E82-B1DB804DFDD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8EECDB3-92ED-CBB2-A072-761E6D804B08}"/>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2" name="Rectangle 1">
            <a:extLst>
              <a:ext uri="{FF2B5EF4-FFF2-40B4-BE49-F238E27FC236}">
                <a16:creationId xmlns:a16="http://schemas.microsoft.com/office/drawing/2014/main" id="{CDB879E1-F911-D7BC-44D4-20874FCA2773}"/>
              </a:ext>
            </a:extLst>
          </p:cNvPr>
          <p:cNvSpPr/>
          <p:nvPr/>
        </p:nvSpPr>
        <p:spPr>
          <a:xfrm>
            <a:off x="0" y="0"/>
            <a:ext cx="12192000" cy="123778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3" name="Group 12">
            <a:extLst>
              <a:ext uri="{FF2B5EF4-FFF2-40B4-BE49-F238E27FC236}">
                <a16:creationId xmlns:a16="http://schemas.microsoft.com/office/drawing/2014/main" id="{2BDABF69-830B-28EA-ADB3-821B8F1945C9}"/>
              </a:ext>
            </a:extLst>
          </p:cNvPr>
          <p:cNvGrpSpPr/>
          <p:nvPr/>
        </p:nvGrpSpPr>
        <p:grpSpPr>
          <a:xfrm>
            <a:off x="59246" y="221262"/>
            <a:ext cx="3108960" cy="760203"/>
            <a:chOff x="81620" y="362598"/>
            <a:chExt cx="3108960" cy="760203"/>
          </a:xfrm>
        </p:grpSpPr>
        <p:sp>
          <p:nvSpPr>
            <p:cNvPr id="5" name="TextBox 4">
              <a:extLst>
                <a:ext uri="{FF2B5EF4-FFF2-40B4-BE49-F238E27FC236}">
                  <a16:creationId xmlns:a16="http://schemas.microsoft.com/office/drawing/2014/main" id="{1A4CB47A-8E5B-50D2-4F45-C18130A4E848}"/>
                </a:ext>
              </a:extLst>
            </p:cNvPr>
            <p:cNvSpPr txBox="1"/>
            <p:nvPr/>
          </p:nvSpPr>
          <p:spPr>
            <a:xfrm>
              <a:off x="81620" y="419535"/>
              <a:ext cx="1554480" cy="584775"/>
            </a:xfrm>
            <a:prstGeom prst="rect">
              <a:avLst/>
            </a:prstGeom>
            <a:noFill/>
          </p:spPr>
          <p:txBody>
            <a:bodyPr wrap="square" rtlCol="0">
              <a:spAutoFit/>
            </a:bodyPr>
            <a:lstStyle/>
            <a:p>
              <a:pPr algn="ctr"/>
              <a:r>
                <a:rPr lang="en-US" sz="3200" b="1" dirty="0">
                  <a:ln>
                    <a:solidFill>
                      <a:sysClr val="windowText" lastClr="000000"/>
                    </a:solidFill>
                  </a:ln>
                  <a:solidFill>
                    <a:schemeClr val="bg1"/>
                  </a:solidFill>
                  <a:latin typeface="Arial" panose="020B0604020202020204" pitchFamily="34" charset="0"/>
                  <a:cs typeface="Arial" panose="020B0604020202020204" pitchFamily="34" charset="0"/>
                </a:rPr>
                <a:t>NHÓM</a:t>
              </a:r>
              <a:endParaRPr lang="vi-VN" sz="3200" b="1" dirty="0">
                <a:ln>
                  <a:solidFill>
                    <a:sysClr val="windowText" lastClr="000000"/>
                  </a:solidFill>
                </a:ln>
                <a:solidFill>
                  <a:schemeClr val="bg1"/>
                </a:solidFill>
                <a:latin typeface="Arial" panose="020B0604020202020204" pitchFamily="34" charset="0"/>
                <a:cs typeface="Arial" panose="020B0604020202020204" pitchFamily="34" charset="0"/>
              </a:endParaRPr>
            </a:p>
          </p:txBody>
        </p:sp>
        <p:grpSp>
          <p:nvGrpSpPr>
            <p:cNvPr id="6" name="Group 5">
              <a:extLst>
                <a:ext uri="{FF2B5EF4-FFF2-40B4-BE49-F238E27FC236}">
                  <a16:creationId xmlns:a16="http://schemas.microsoft.com/office/drawing/2014/main" id="{51CF0427-8487-5959-8B3B-17053ACB1231}"/>
                </a:ext>
              </a:extLst>
            </p:cNvPr>
            <p:cNvGrpSpPr/>
            <p:nvPr/>
          </p:nvGrpSpPr>
          <p:grpSpPr>
            <a:xfrm>
              <a:off x="1636100" y="362598"/>
              <a:ext cx="1554480" cy="760203"/>
              <a:chOff x="6105722" y="2761129"/>
              <a:chExt cx="2741898" cy="1335741"/>
            </a:xfrm>
          </p:grpSpPr>
          <p:sp>
            <p:nvSpPr>
              <p:cNvPr id="7" name="Rectangle: Rounded Corners 6">
                <a:extLst>
                  <a:ext uri="{FF2B5EF4-FFF2-40B4-BE49-F238E27FC236}">
                    <a16:creationId xmlns:a16="http://schemas.microsoft.com/office/drawing/2014/main" id="{75114B16-6B50-19A0-4416-16261260ABD3}"/>
                  </a:ext>
                </a:extLst>
              </p:cNvPr>
              <p:cNvSpPr/>
              <p:nvPr/>
            </p:nvSpPr>
            <p:spPr>
              <a:xfrm>
                <a:off x="6105722" y="2761129"/>
                <a:ext cx="2741898" cy="1335741"/>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8" name="TextBox 7">
                <a:extLst>
                  <a:ext uri="{FF2B5EF4-FFF2-40B4-BE49-F238E27FC236}">
                    <a16:creationId xmlns:a16="http://schemas.microsoft.com/office/drawing/2014/main" id="{61477211-8308-593D-C8D2-0B23ACC330FE}"/>
                  </a:ext>
                </a:extLst>
              </p:cNvPr>
              <p:cNvSpPr txBox="1"/>
              <p:nvPr/>
            </p:nvSpPr>
            <p:spPr>
              <a:xfrm>
                <a:off x="6212648" y="2875000"/>
                <a:ext cx="2528047" cy="1135658"/>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2</a:t>
                </a:r>
                <a:endParaRPr lang="vi-VN" sz="3600" b="1">
                  <a:latin typeface="Arial" panose="020B0604020202020204" pitchFamily="34" charset="0"/>
                  <a:cs typeface="Arial" panose="020B0604020202020204" pitchFamily="34" charset="0"/>
                </a:endParaRPr>
              </a:p>
            </p:txBody>
          </p:sp>
        </p:grpSp>
      </p:grpSp>
      <p:sp>
        <p:nvSpPr>
          <p:cNvPr id="3" name="Rectangle: Rounded Corners 2">
            <a:extLst>
              <a:ext uri="{FF2B5EF4-FFF2-40B4-BE49-F238E27FC236}">
                <a16:creationId xmlns:a16="http://schemas.microsoft.com/office/drawing/2014/main" id="{BFF75162-0067-9766-C6CA-906BC5E9C8F4}"/>
              </a:ext>
            </a:extLst>
          </p:cNvPr>
          <p:cNvSpPr/>
          <p:nvPr/>
        </p:nvSpPr>
        <p:spPr>
          <a:xfrm>
            <a:off x="3808917" y="237988"/>
            <a:ext cx="5104892" cy="527386"/>
          </a:xfrm>
          <a:prstGeom prst="roundRect">
            <a:avLst>
              <a:gd name="adj" fmla="val 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t>PCA</a:t>
            </a:r>
            <a:endParaRPr lang="vi-VN" sz="2400" b="1" dirty="0"/>
          </a:p>
        </p:txBody>
      </p:sp>
      <p:grpSp>
        <p:nvGrpSpPr>
          <p:cNvPr id="12" name="Group 11">
            <a:extLst>
              <a:ext uri="{FF2B5EF4-FFF2-40B4-BE49-F238E27FC236}">
                <a16:creationId xmlns:a16="http://schemas.microsoft.com/office/drawing/2014/main" id="{A76342F7-8510-6A27-D08E-865B29963FC6}"/>
              </a:ext>
            </a:extLst>
          </p:cNvPr>
          <p:cNvGrpSpPr/>
          <p:nvPr/>
        </p:nvGrpSpPr>
        <p:grpSpPr>
          <a:xfrm>
            <a:off x="7653018" y="237988"/>
            <a:ext cx="1260791" cy="527385"/>
            <a:chOff x="7740631" y="508467"/>
            <a:chExt cx="1260791" cy="527385"/>
          </a:xfrm>
        </p:grpSpPr>
        <p:sp>
          <p:nvSpPr>
            <p:cNvPr id="9" name="Rectangle: Rounded Corners 8">
              <a:extLst>
                <a:ext uri="{FF2B5EF4-FFF2-40B4-BE49-F238E27FC236}">
                  <a16:creationId xmlns:a16="http://schemas.microsoft.com/office/drawing/2014/main" id="{ADDA50D2-6DC0-CBB2-EB1C-B4877898205B}"/>
                </a:ext>
              </a:extLst>
            </p:cNvPr>
            <p:cNvSpPr/>
            <p:nvPr/>
          </p:nvSpPr>
          <p:spPr>
            <a:xfrm>
              <a:off x="7740631" y="508467"/>
              <a:ext cx="1260791" cy="527385"/>
            </a:xfrm>
            <a:prstGeom prst="roundRect">
              <a:avLst>
                <a:gd name="adj" fmla="val 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10" name="Oval 9">
              <a:extLst>
                <a:ext uri="{FF2B5EF4-FFF2-40B4-BE49-F238E27FC236}">
                  <a16:creationId xmlns:a16="http://schemas.microsoft.com/office/drawing/2014/main" id="{75D2CD3B-C34D-BE8D-0AA7-592E44CF19A7}"/>
                </a:ext>
              </a:extLst>
            </p:cNvPr>
            <p:cNvSpPr/>
            <p:nvPr/>
          </p:nvSpPr>
          <p:spPr>
            <a:xfrm>
              <a:off x="8293362" y="600418"/>
              <a:ext cx="269054" cy="256150"/>
            </a:xfrm>
            <a:prstGeom prst="ellipse">
              <a:avLst/>
            </a:prstGeom>
            <a:noFill/>
            <a:ln w="571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Rectangle: Rounded Corners 10">
              <a:extLst>
                <a:ext uri="{FF2B5EF4-FFF2-40B4-BE49-F238E27FC236}">
                  <a16:creationId xmlns:a16="http://schemas.microsoft.com/office/drawing/2014/main" id="{758EC1DA-F51C-EB42-5C30-674A5736DD64}"/>
                </a:ext>
              </a:extLst>
            </p:cNvPr>
            <p:cNvSpPr/>
            <p:nvPr/>
          </p:nvSpPr>
          <p:spPr>
            <a:xfrm rot="2990215">
              <a:off x="8226783" y="764632"/>
              <a:ext cx="67654" cy="204873"/>
            </a:xfrm>
            <a:prstGeom prst="roundRect">
              <a:avLst>
                <a:gd name="adj" fmla="val 5000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15" name="Picture 14">
            <a:extLst>
              <a:ext uri="{FF2B5EF4-FFF2-40B4-BE49-F238E27FC236}">
                <a16:creationId xmlns:a16="http://schemas.microsoft.com/office/drawing/2014/main" id="{6E2FA842-B5BB-C538-753D-426E29B967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8289" y="123109"/>
            <a:ext cx="444639" cy="296426"/>
          </a:xfrm>
          <a:prstGeom prst="rect">
            <a:avLst/>
          </a:prstGeom>
        </p:spPr>
      </p:pic>
      <p:sp>
        <p:nvSpPr>
          <p:cNvPr id="16" name="TextBox 15">
            <a:extLst>
              <a:ext uri="{FF2B5EF4-FFF2-40B4-BE49-F238E27FC236}">
                <a16:creationId xmlns:a16="http://schemas.microsoft.com/office/drawing/2014/main" id="{29AA79C9-76D9-45BF-0360-4B21026FD25E}"/>
              </a:ext>
            </a:extLst>
          </p:cNvPr>
          <p:cNvSpPr txBox="1"/>
          <p:nvPr/>
        </p:nvSpPr>
        <p:spPr>
          <a:xfrm>
            <a:off x="10912928" y="102045"/>
            <a:ext cx="1260627" cy="338554"/>
          </a:xfrm>
          <a:prstGeom prst="rect">
            <a:avLst/>
          </a:prstGeom>
          <a:noFill/>
        </p:spPr>
        <p:txBody>
          <a:bodyPr wrap="square" rtlCol="0">
            <a:spAutoFit/>
          </a:bodyPr>
          <a:lstStyle/>
          <a:p>
            <a:r>
              <a:rPr lang="en-US" sz="1600" b="1">
                <a:solidFill>
                  <a:schemeClr val="bg1"/>
                </a:solidFill>
                <a:latin typeface="Arial" panose="020B0604020202020204" pitchFamily="34" charset="0"/>
                <a:cs typeface="Arial" panose="020B0604020202020204" pitchFamily="34" charset="0"/>
              </a:rPr>
              <a:t>Việt Nam</a:t>
            </a:r>
            <a:endParaRPr lang="vi-VN" sz="1600" b="1">
              <a:solidFill>
                <a:schemeClr val="bg1"/>
              </a:solidFill>
              <a:latin typeface="Arial" panose="020B0604020202020204" pitchFamily="34" charset="0"/>
              <a:cs typeface="Arial" panose="020B0604020202020204" pitchFamily="34" charset="0"/>
            </a:endParaRPr>
          </a:p>
        </p:txBody>
      </p:sp>
      <p:sp>
        <p:nvSpPr>
          <p:cNvPr id="17" name="Isosceles Triangle 16">
            <a:extLst>
              <a:ext uri="{FF2B5EF4-FFF2-40B4-BE49-F238E27FC236}">
                <a16:creationId xmlns:a16="http://schemas.microsoft.com/office/drawing/2014/main" id="{7DD24FCD-69DA-7FC2-347F-558720202EA6}"/>
              </a:ext>
            </a:extLst>
          </p:cNvPr>
          <p:cNvSpPr/>
          <p:nvPr/>
        </p:nvSpPr>
        <p:spPr>
          <a:xfrm rot="10800000">
            <a:off x="11923927" y="221262"/>
            <a:ext cx="172567" cy="1413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Rectangle 19">
            <a:extLst>
              <a:ext uri="{FF2B5EF4-FFF2-40B4-BE49-F238E27FC236}">
                <a16:creationId xmlns:a16="http://schemas.microsoft.com/office/drawing/2014/main" id="{43A63ACD-AEDF-05E8-1340-E009BD5BBD4E}"/>
              </a:ext>
            </a:extLst>
          </p:cNvPr>
          <p:cNvSpPr/>
          <p:nvPr/>
        </p:nvSpPr>
        <p:spPr>
          <a:xfrm>
            <a:off x="0" y="1258850"/>
            <a:ext cx="12173555" cy="514194"/>
          </a:xfrm>
          <a:prstGeom prst="rect">
            <a:avLst/>
          </a:prstGeom>
          <a:solidFill>
            <a:srgbClr val="0F0F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extBox 20">
            <a:extLst>
              <a:ext uri="{FF2B5EF4-FFF2-40B4-BE49-F238E27FC236}">
                <a16:creationId xmlns:a16="http://schemas.microsoft.com/office/drawing/2014/main" id="{0205C2FE-840A-49F9-BBEE-D76870C8CA7E}"/>
              </a:ext>
            </a:extLst>
          </p:cNvPr>
          <p:cNvSpPr txBox="1"/>
          <p:nvPr/>
        </p:nvSpPr>
        <p:spPr>
          <a:xfrm>
            <a:off x="872746" y="1325590"/>
            <a:ext cx="1360449" cy="369332"/>
          </a:xfrm>
          <a:prstGeom prst="rect">
            <a:avLst/>
          </a:prstGeom>
          <a:noFill/>
        </p:spPr>
        <p:txBody>
          <a:bodyPr wrap="square" rtlCol="0">
            <a:spAutoFit/>
          </a:bodyPr>
          <a:lstStyle/>
          <a:p>
            <a:r>
              <a:rPr lang="en-US" b="1">
                <a:solidFill>
                  <a:schemeClr val="bg1"/>
                </a:solidFill>
                <a:latin typeface="Arial" panose="020B0604020202020204" pitchFamily="34" charset="0"/>
                <a:cs typeface="Arial" panose="020B0604020202020204" pitchFamily="34" charset="0"/>
              </a:rPr>
              <a:t>NỘI DUNG</a:t>
            </a:r>
            <a:endParaRPr lang="vi-VN" b="1">
              <a:solidFill>
                <a:schemeClr val="bg1"/>
              </a:solidFill>
              <a:latin typeface="Arial" panose="020B0604020202020204" pitchFamily="34" charset="0"/>
              <a:cs typeface="Arial" panose="020B0604020202020204" pitchFamily="34" charset="0"/>
            </a:endParaRPr>
          </a:p>
        </p:txBody>
      </p:sp>
      <p:sp>
        <p:nvSpPr>
          <p:cNvPr id="22" name="TextBox 21">
            <a:hlinkClick r:id="rId3" action="ppaction://hlinksldjump"/>
            <a:extLst>
              <a:ext uri="{FF2B5EF4-FFF2-40B4-BE49-F238E27FC236}">
                <a16:creationId xmlns:a16="http://schemas.microsoft.com/office/drawing/2014/main" id="{05416B01-4484-0813-8A92-78FF70460D97}"/>
              </a:ext>
            </a:extLst>
          </p:cNvPr>
          <p:cNvSpPr txBox="1"/>
          <p:nvPr/>
        </p:nvSpPr>
        <p:spPr>
          <a:xfrm>
            <a:off x="5313861" y="1331281"/>
            <a:ext cx="1360449" cy="369332"/>
          </a:xfrm>
          <a:prstGeom prst="rect">
            <a:avLst/>
          </a:prstGeom>
          <a:no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KẾT LUẬN</a:t>
            </a:r>
            <a:endParaRPr lang="vi-VN" b="1" dirty="0">
              <a:solidFill>
                <a:schemeClr val="bg1"/>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229123A6-1C6E-9539-2CBA-8CC92B57DCFD}"/>
              </a:ext>
            </a:extLst>
          </p:cNvPr>
          <p:cNvSpPr txBox="1"/>
          <p:nvPr/>
        </p:nvSpPr>
        <p:spPr>
          <a:xfrm>
            <a:off x="9552479" y="1323942"/>
            <a:ext cx="1766775" cy="369332"/>
          </a:xfrm>
          <a:prstGeom prst="rect">
            <a:avLst/>
          </a:prstGeom>
          <a:noFill/>
        </p:spPr>
        <p:txBody>
          <a:bodyPr wrap="square" rtlCol="0">
            <a:spAutoFit/>
          </a:bodyPr>
          <a:lstStyle/>
          <a:p>
            <a:r>
              <a:rPr lang="en-US" b="1">
                <a:solidFill>
                  <a:srgbClr val="F7971D"/>
                </a:solidFill>
                <a:latin typeface="Arial" panose="020B0604020202020204" pitchFamily="34" charset="0"/>
                <a:cs typeface="Arial" panose="020B0604020202020204" pitchFamily="34" charset="0"/>
              </a:rPr>
              <a:t>TỔNG KẾT</a:t>
            </a:r>
            <a:endParaRPr lang="vi-VN" b="1">
              <a:solidFill>
                <a:srgbClr val="F7971D"/>
              </a:solidFill>
              <a:latin typeface="Arial" panose="020B0604020202020204" pitchFamily="34" charset="0"/>
              <a:cs typeface="Arial" panose="020B0604020202020204" pitchFamily="34" charset="0"/>
            </a:endParaRPr>
          </a:p>
        </p:txBody>
      </p:sp>
      <p:sp>
        <p:nvSpPr>
          <p:cNvPr id="24" name="Rectangle: Rounded Corners 23">
            <a:extLst>
              <a:ext uri="{FF2B5EF4-FFF2-40B4-BE49-F238E27FC236}">
                <a16:creationId xmlns:a16="http://schemas.microsoft.com/office/drawing/2014/main" id="{A9519CE5-E45E-02E4-E199-098CA8476342}"/>
              </a:ext>
            </a:extLst>
          </p:cNvPr>
          <p:cNvSpPr/>
          <p:nvPr/>
        </p:nvSpPr>
        <p:spPr>
          <a:xfrm>
            <a:off x="9463232" y="1688433"/>
            <a:ext cx="1583473" cy="89453"/>
          </a:xfrm>
          <a:prstGeom prst="roundRect">
            <a:avLst>
              <a:gd name="adj" fmla="val 5000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TextBox 35">
            <a:extLst>
              <a:ext uri="{FF2B5EF4-FFF2-40B4-BE49-F238E27FC236}">
                <a16:creationId xmlns:a16="http://schemas.microsoft.com/office/drawing/2014/main" id="{A11549A7-57DF-1EE0-8AB6-72F9AD229D8D}"/>
              </a:ext>
            </a:extLst>
          </p:cNvPr>
          <p:cNvSpPr txBox="1"/>
          <p:nvPr/>
        </p:nvSpPr>
        <p:spPr>
          <a:xfrm>
            <a:off x="1986690" y="1962248"/>
            <a:ext cx="8449176" cy="4985788"/>
          </a:xfrm>
          <a:prstGeom prst="rect">
            <a:avLst/>
          </a:prstGeom>
          <a:noFill/>
        </p:spPr>
        <p:txBody>
          <a:bodyPr wrap="square">
            <a:spAutoFit/>
          </a:bodyPr>
          <a:lstStyle/>
          <a:p>
            <a:pPr algn="just">
              <a:lnSpc>
                <a:spcPct val="107000"/>
              </a:lnSpc>
              <a:spcAft>
                <a:spcPts val="800"/>
              </a:spcAft>
            </a:pPr>
            <a:r>
              <a:rPr lang="en-US" sz="24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4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Ưu điểm và nhược điểm của PCA </a:t>
            </a:r>
            <a:endParaRPr lang="en-US" kern="100" dirty="0">
              <a:solidFill>
                <a:schemeClr val="accent2"/>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endParaRPr lang="en-US" sz="20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algn="just" rtl="0" eaLnBrk="1" latinLnBrk="0" hangingPunct="1">
              <a:lnSpc>
                <a:spcPct val="107000"/>
              </a:lnSpc>
              <a:spcAft>
                <a:spcPts val="800"/>
              </a:spcAft>
            </a:pPr>
            <a:r>
              <a:rPr lang="en-US" sz="2000" b="1" kern="100"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Nhược</a:t>
            </a:r>
            <a:r>
              <a:rPr lang="en-US" sz="20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kern="100" dirty="0" err="1">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điểm</a:t>
            </a:r>
            <a:r>
              <a:rPr lang="en-US" sz="2000" b="1" kern="100" dirty="0">
                <a:solidFill>
                  <a:schemeClr val="accent2"/>
                </a:solidFill>
                <a:effectLst/>
                <a:latin typeface="Times New Roman" panose="02020603050405020304" pitchFamily="18" charset="0"/>
                <a:ea typeface="Calibri" panose="020F0502020204030204" pitchFamily="34" charset="0"/>
                <a:cs typeface="Times New Roman" panose="02020603050405020304" pitchFamily="18" charset="0"/>
              </a:rPr>
              <a:t> :</a:t>
            </a:r>
          </a:p>
          <a:p>
            <a:pPr marL="0" algn="just" rtl="0" eaLnBrk="1" latinLnBrk="0" hangingPunct="1">
              <a:lnSpc>
                <a:spcPct val="107000"/>
              </a:lnSpc>
              <a:spcAft>
                <a:spcPts val="800"/>
              </a:spcAft>
            </a:pP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Chỉ</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phù</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hợp</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với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tuyến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Không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quả</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cho</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phi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tuyến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Mất</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mát</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thông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tin: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Một</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gốc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bị</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mất</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giảm</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chiều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Khó</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giải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thích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Thành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phần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chính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khó</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hiểu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ý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nghĩa</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Yêu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cầu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chuẩn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hóa</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Cần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chuẩn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hóa</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để</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tránh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sự</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chi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phối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của</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biến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lớn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SzPts val="1000"/>
              <a:buFont typeface="Symbol" panose="05050102010706020507" pitchFamily="18" charset="2"/>
              <a:buChar char=""/>
              <a:tabLst>
                <a:tab pos="457200" algn="l"/>
              </a:tabLst>
            </a:pP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Dễ</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bị</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nhiễu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PCA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có</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thể</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giữ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lại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thông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tin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từ</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nhiễu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gn="just">
              <a:lnSpc>
                <a:spcPct val="107000"/>
              </a:lnSpc>
              <a:spcAft>
                <a:spcPts val="800"/>
              </a:spcAft>
              <a:buFont typeface="Arial" panose="020B0604020202020204" pitchFamily="34" charset="0"/>
              <a:buChar char="•"/>
            </a:pP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PCA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quả</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khi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được</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áp</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dụng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đúng</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với</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liệu</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phù</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hợp</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dữ</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lieu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tuyến</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tính</a:t>
            </a:r>
            <a:r>
              <a:rPr lang="en-US"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algn="just" rtl="0" eaLnBrk="1" latinLnBrk="0" hangingPunct="1">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014845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0583DC-BFED-3E72-040B-F7D5A932649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DE4628A-224F-379B-E06F-A19BECA7DB3E}"/>
              </a:ext>
            </a:extLst>
          </p:cNvPr>
          <p:cNvSpPr/>
          <p:nvPr/>
        </p:nvSpPr>
        <p:spPr>
          <a:xfrm>
            <a:off x="0" y="14761"/>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2" name="Rectangle 1">
            <a:extLst>
              <a:ext uri="{FF2B5EF4-FFF2-40B4-BE49-F238E27FC236}">
                <a16:creationId xmlns:a16="http://schemas.microsoft.com/office/drawing/2014/main" id="{89F704F1-57CF-BC51-6A77-A1917049A44F}"/>
              </a:ext>
            </a:extLst>
          </p:cNvPr>
          <p:cNvSpPr/>
          <p:nvPr/>
        </p:nvSpPr>
        <p:spPr>
          <a:xfrm>
            <a:off x="0" y="1"/>
            <a:ext cx="12192000" cy="1102438"/>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3" name="Group 12">
            <a:extLst>
              <a:ext uri="{FF2B5EF4-FFF2-40B4-BE49-F238E27FC236}">
                <a16:creationId xmlns:a16="http://schemas.microsoft.com/office/drawing/2014/main" id="{17EDC93E-85EE-2CCD-010D-4322FC5E038D}"/>
              </a:ext>
            </a:extLst>
          </p:cNvPr>
          <p:cNvGrpSpPr/>
          <p:nvPr/>
        </p:nvGrpSpPr>
        <p:grpSpPr>
          <a:xfrm>
            <a:off x="59246" y="221262"/>
            <a:ext cx="3108960" cy="760203"/>
            <a:chOff x="81620" y="362598"/>
            <a:chExt cx="3108960" cy="760203"/>
          </a:xfrm>
        </p:grpSpPr>
        <p:sp>
          <p:nvSpPr>
            <p:cNvPr id="5" name="TextBox 4">
              <a:extLst>
                <a:ext uri="{FF2B5EF4-FFF2-40B4-BE49-F238E27FC236}">
                  <a16:creationId xmlns:a16="http://schemas.microsoft.com/office/drawing/2014/main" id="{B2A117D9-8F48-ECF9-1E76-B7404C45AC40}"/>
                </a:ext>
              </a:extLst>
            </p:cNvPr>
            <p:cNvSpPr txBox="1"/>
            <p:nvPr/>
          </p:nvSpPr>
          <p:spPr>
            <a:xfrm>
              <a:off x="81620" y="419535"/>
              <a:ext cx="1554480" cy="584775"/>
            </a:xfrm>
            <a:prstGeom prst="rect">
              <a:avLst/>
            </a:prstGeom>
            <a:noFill/>
          </p:spPr>
          <p:txBody>
            <a:bodyPr wrap="square" rtlCol="0">
              <a:spAutoFit/>
            </a:bodyPr>
            <a:lstStyle/>
            <a:p>
              <a:pPr algn="ctr"/>
              <a:r>
                <a:rPr lang="en-US" sz="3200" b="1" dirty="0">
                  <a:ln>
                    <a:solidFill>
                      <a:sysClr val="windowText" lastClr="000000"/>
                    </a:solidFill>
                  </a:ln>
                  <a:solidFill>
                    <a:schemeClr val="bg1"/>
                  </a:solidFill>
                  <a:latin typeface="Arial" panose="020B0604020202020204" pitchFamily="34" charset="0"/>
                  <a:cs typeface="Arial" panose="020B0604020202020204" pitchFamily="34" charset="0"/>
                </a:rPr>
                <a:t>NHÓM</a:t>
              </a:r>
              <a:endParaRPr lang="vi-VN" sz="3200" b="1" dirty="0">
                <a:ln>
                  <a:solidFill>
                    <a:sysClr val="windowText" lastClr="000000"/>
                  </a:solidFill>
                </a:ln>
                <a:solidFill>
                  <a:schemeClr val="bg1"/>
                </a:solidFill>
                <a:latin typeface="Arial" panose="020B0604020202020204" pitchFamily="34" charset="0"/>
                <a:cs typeface="Arial" panose="020B0604020202020204" pitchFamily="34" charset="0"/>
              </a:endParaRPr>
            </a:p>
          </p:txBody>
        </p:sp>
        <p:grpSp>
          <p:nvGrpSpPr>
            <p:cNvPr id="6" name="Group 5">
              <a:extLst>
                <a:ext uri="{FF2B5EF4-FFF2-40B4-BE49-F238E27FC236}">
                  <a16:creationId xmlns:a16="http://schemas.microsoft.com/office/drawing/2014/main" id="{57FADC8A-7A88-E1D4-3A31-62E233E5ADD5}"/>
                </a:ext>
              </a:extLst>
            </p:cNvPr>
            <p:cNvGrpSpPr/>
            <p:nvPr/>
          </p:nvGrpSpPr>
          <p:grpSpPr>
            <a:xfrm>
              <a:off x="1636100" y="362598"/>
              <a:ext cx="1554480" cy="760203"/>
              <a:chOff x="6105722" y="2761129"/>
              <a:chExt cx="2741898" cy="1335741"/>
            </a:xfrm>
          </p:grpSpPr>
          <p:sp>
            <p:nvSpPr>
              <p:cNvPr id="7" name="Rectangle: Rounded Corners 6">
                <a:extLst>
                  <a:ext uri="{FF2B5EF4-FFF2-40B4-BE49-F238E27FC236}">
                    <a16:creationId xmlns:a16="http://schemas.microsoft.com/office/drawing/2014/main" id="{DB522916-6005-D2DB-6959-42119D60EF96}"/>
                  </a:ext>
                </a:extLst>
              </p:cNvPr>
              <p:cNvSpPr/>
              <p:nvPr/>
            </p:nvSpPr>
            <p:spPr>
              <a:xfrm>
                <a:off x="6105722" y="2761129"/>
                <a:ext cx="2741898" cy="1335741"/>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8" name="TextBox 7">
                <a:extLst>
                  <a:ext uri="{FF2B5EF4-FFF2-40B4-BE49-F238E27FC236}">
                    <a16:creationId xmlns:a16="http://schemas.microsoft.com/office/drawing/2014/main" id="{3EE22EEA-368F-84D9-2B70-A08BF6B4A077}"/>
                  </a:ext>
                </a:extLst>
              </p:cNvPr>
              <p:cNvSpPr txBox="1"/>
              <p:nvPr/>
            </p:nvSpPr>
            <p:spPr>
              <a:xfrm>
                <a:off x="6212648" y="2875000"/>
                <a:ext cx="2528047" cy="1135658"/>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2</a:t>
                </a:r>
                <a:endParaRPr lang="vi-VN" sz="3600" b="1">
                  <a:latin typeface="Arial" panose="020B0604020202020204" pitchFamily="34" charset="0"/>
                  <a:cs typeface="Arial" panose="020B0604020202020204" pitchFamily="34" charset="0"/>
                </a:endParaRPr>
              </a:p>
            </p:txBody>
          </p:sp>
        </p:grpSp>
      </p:grpSp>
      <p:sp>
        <p:nvSpPr>
          <p:cNvPr id="3" name="Rectangle: Rounded Corners 2">
            <a:extLst>
              <a:ext uri="{FF2B5EF4-FFF2-40B4-BE49-F238E27FC236}">
                <a16:creationId xmlns:a16="http://schemas.microsoft.com/office/drawing/2014/main" id="{A623F01D-1AB5-5DEC-1C40-9890B3C75722}"/>
              </a:ext>
            </a:extLst>
          </p:cNvPr>
          <p:cNvSpPr/>
          <p:nvPr/>
        </p:nvSpPr>
        <p:spPr>
          <a:xfrm>
            <a:off x="3808917" y="237988"/>
            <a:ext cx="5104892" cy="527386"/>
          </a:xfrm>
          <a:prstGeom prst="roundRect">
            <a:avLst>
              <a:gd name="adj" fmla="val 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sz="2400" b="1" dirty="0"/>
          </a:p>
        </p:txBody>
      </p:sp>
      <p:grpSp>
        <p:nvGrpSpPr>
          <p:cNvPr id="12" name="Group 11">
            <a:extLst>
              <a:ext uri="{FF2B5EF4-FFF2-40B4-BE49-F238E27FC236}">
                <a16:creationId xmlns:a16="http://schemas.microsoft.com/office/drawing/2014/main" id="{34AA50FD-9002-6250-C4BB-AF5EC4AAC1E6}"/>
              </a:ext>
            </a:extLst>
          </p:cNvPr>
          <p:cNvGrpSpPr/>
          <p:nvPr/>
        </p:nvGrpSpPr>
        <p:grpSpPr>
          <a:xfrm>
            <a:off x="7653018" y="237988"/>
            <a:ext cx="1260791" cy="527385"/>
            <a:chOff x="7740631" y="508467"/>
            <a:chExt cx="1260791" cy="527385"/>
          </a:xfrm>
        </p:grpSpPr>
        <p:sp>
          <p:nvSpPr>
            <p:cNvPr id="9" name="Rectangle: Rounded Corners 8">
              <a:extLst>
                <a:ext uri="{FF2B5EF4-FFF2-40B4-BE49-F238E27FC236}">
                  <a16:creationId xmlns:a16="http://schemas.microsoft.com/office/drawing/2014/main" id="{D0C7D385-B8E4-D99F-BAE1-3A858B706F18}"/>
                </a:ext>
              </a:extLst>
            </p:cNvPr>
            <p:cNvSpPr/>
            <p:nvPr/>
          </p:nvSpPr>
          <p:spPr>
            <a:xfrm>
              <a:off x="7740631" y="508467"/>
              <a:ext cx="1260791" cy="527385"/>
            </a:xfrm>
            <a:prstGeom prst="roundRect">
              <a:avLst>
                <a:gd name="adj" fmla="val 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10" name="Oval 9">
              <a:extLst>
                <a:ext uri="{FF2B5EF4-FFF2-40B4-BE49-F238E27FC236}">
                  <a16:creationId xmlns:a16="http://schemas.microsoft.com/office/drawing/2014/main" id="{AE585D94-C3E2-D6F2-982B-8E9EDC094F5E}"/>
                </a:ext>
              </a:extLst>
            </p:cNvPr>
            <p:cNvSpPr/>
            <p:nvPr/>
          </p:nvSpPr>
          <p:spPr>
            <a:xfrm>
              <a:off x="8293362" y="600418"/>
              <a:ext cx="269054" cy="256150"/>
            </a:xfrm>
            <a:prstGeom prst="ellipse">
              <a:avLst/>
            </a:prstGeom>
            <a:noFill/>
            <a:ln w="571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Rectangle: Rounded Corners 10">
              <a:extLst>
                <a:ext uri="{FF2B5EF4-FFF2-40B4-BE49-F238E27FC236}">
                  <a16:creationId xmlns:a16="http://schemas.microsoft.com/office/drawing/2014/main" id="{071AB9F5-CF14-D6E8-EE41-0CA7EB7ADEE9}"/>
                </a:ext>
              </a:extLst>
            </p:cNvPr>
            <p:cNvSpPr/>
            <p:nvPr/>
          </p:nvSpPr>
          <p:spPr>
            <a:xfrm rot="2990215">
              <a:off x="8226783" y="764632"/>
              <a:ext cx="67654" cy="204873"/>
            </a:xfrm>
            <a:prstGeom prst="roundRect">
              <a:avLst>
                <a:gd name="adj" fmla="val 5000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15" name="Picture 14">
            <a:extLst>
              <a:ext uri="{FF2B5EF4-FFF2-40B4-BE49-F238E27FC236}">
                <a16:creationId xmlns:a16="http://schemas.microsoft.com/office/drawing/2014/main" id="{5504A451-E487-BB4B-2683-972652C4A5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8289" y="123109"/>
            <a:ext cx="444639" cy="296426"/>
          </a:xfrm>
          <a:prstGeom prst="rect">
            <a:avLst/>
          </a:prstGeom>
        </p:spPr>
      </p:pic>
      <p:sp>
        <p:nvSpPr>
          <p:cNvPr id="16" name="TextBox 15">
            <a:extLst>
              <a:ext uri="{FF2B5EF4-FFF2-40B4-BE49-F238E27FC236}">
                <a16:creationId xmlns:a16="http://schemas.microsoft.com/office/drawing/2014/main" id="{F3B0E5AB-9EE3-CA3A-2A16-D524EC1988EA}"/>
              </a:ext>
            </a:extLst>
          </p:cNvPr>
          <p:cNvSpPr txBox="1"/>
          <p:nvPr/>
        </p:nvSpPr>
        <p:spPr>
          <a:xfrm>
            <a:off x="10912928" y="102045"/>
            <a:ext cx="1260627" cy="338554"/>
          </a:xfrm>
          <a:prstGeom prst="rect">
            <a:avLst/>
          </a:prstGeom>
          <a:noFill/>
        </p:spPr>
        <p:txBody>
          <a:bodyPr wrap="square" rtlCol="0">
            <a:spAutoFit/>
          </a:bodyPr>
          <a:lstStyle/>
          <a:p>
            <a:r>
              <a:rPr lang="en-US" sz="1600" b="1">
                <a:solidFill>
                  <a:schemeClr val="bg1"/>
                </a:solidFill>
                <a:latin typeface="Arial" panose="020B0604020202020204" pitchFamily="34" charset="0"/>
                <a:cs typeface="Arial" panose="020B0604020202020204" pitchFamily="34" charset="0"/>
              </a:rPr>
              <a:t>Việt Nam</a:t>
            </a:r>
            <a:endParaRPr lang="vi-VN" sz="1600" b="1">
              <a:solidFill>
                <a:schemeClr val="bg1"/>
              </a:solidFill>
              <a:latin typeface="Arial" panose="020B0604020202020204" pitchFamily="34" charset="0"/>
              <a:cs typeface="Arial" panose="020B0604020202020204" pitchFamily="34" charset="0"/>
            </a:endParaRPr>
          </a:p>
        </p:txBody>
      </p:sp>
      <p:sp>
        <p:nvSpPr>
          <p:cNvPr id="17" name="Isosceles Triangle 16">
            <a:extLst>
              <a:ext uri="{FF2B5EF4-FFF2-40B4-BE49-F238E27FC236}">
                <a16:creationId xmlns:a16="http://schemas.microsoft.com/office/drawing/2014/main" id="{CF189E40-DA8E-B665-2166-57008EDEDC31}"/>
              </a:ext>
            </a:extLst>
          </p:cNvPr>
          <p:cNvSpPr/>
          <p:nvPr/>
        </p:nvSpPr>
        <p:spPr>
          <a:xfrm rot="10800000">
            <a:off x="11923927" y="221262"/>
            <a:ext cx="172567" cy="1413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TextBox 22">
            <a:extLst>
              <a:ext uri="{FF2B5EF4-FFF2-40B4-BE49-F238E27FC236}">
                <a16:creationId xmlns:a16="http://schemas.microsoft.com/office/drawing/2014/main" id="{A0A82ABF-5BBC-D5E9-E769-FB1BC653F1ED}"/>
              </a:ext>
            </a:extLst>
          </p:cNvPr>
          <p:cNvSpPr txBox="1"/>
          <p:nvPr/>
        </p:nvSpPr>
        <p:spPr>
          <a:xfrm>
            <a:off x="746086" y="3155480"/>
            <a:ext cx="2160255" cy="369332"/>
          </a:xfrm>
          <a:prstGeom prst="rect">
            <a:avLst/>
          </a:prstGeom>
          <a:noFill/>
        </p:spPr>
        <p:txBody>
          <a:bodyPr wrap="square" rtlCol="0">
            <a:spAutoFit/>
          </a:bodyPr>
          <a:lstStyle/>
          <a:p>
            <a:r>
              <a:rPr lang="en-US" b="1" dirty="0" err="1">
                <a:solidFill>
                  <a:srgbClr val="F7971D"/>
                </a:solidFill>
                <a:latin typeface="Arial" panose="020B0604020202020204" pitchFamily="34" charset="0"/>
                <a:cs typeface="Arial" panose="020B0604020202020204" pitchFamily="34" charset="0"/>
              </a:rPr>
              <a:t>Bảng</a:t>
            </a:r>
            <a:r>
              <a:rPr lang="en-US" b="1" dirty="0">
                <a:solidFill>
                  <a:srgbClr val="F7971D"/>
                </a:solidFill>
                <a:latin typeface="Arial" panose="020B0604020202020204" pitchFamily="34" charset="0"/>
                <a:cs typeface="Arial" panose="020B0604020202020204" pitchFamily="34" charset="0"/>
              </a:rPr>
              <a:t> </a:t>
            </a:r>
            <a:r>
              <a:rPr lang="en-US" b="1" dirty="0" err="1">
                <a:solidFill>
                  <a:srgbClr val="F7971D"/>
                </a:solidFill>
                <a:latin typeface="Arial" panose="020B0604020202020204" pitchFamily="34" charset="0"/>
                <a:cs typeface="Arial" panose="020B0604020202020204" pitchFamily="34" charset="0"/>
              </a:rPr>
              <a:t>Phân</a:t>
            </a:r>
            <a:r>
              <a:rPr lang="en-US" b="1" dirty="0">
                <a:solidFill>
                  <a:srgbClr val="F7971D"/>
                </a:solidFill>
                <a:latin typeface="Arial" panose="020B0604020202020204" pitchFamily="34" charset="0"/>
                <a:cs typeface="Arial" panose="020B0604020202020204" pitchFamily="34" charset="0"/>
              </a:rPr>
              <a:t> </a:t>
            </a:r>
            <a:r>
              <a:rPr lang="en-US" b="1" dirty="0" err="1">
                <a:solidFill>
                  <a:srgbClr val="F7971D"/>
                </a:solidFill>
                <a:latin typeface="Arial" panose="020B0604020202020204" pitchFamily="34" charset="0"/>
                <a:cs typeface="Arial" panose="020B0604020202020204" pitchFamily="34" charset="0"/>
              </a:rPr>
              <a:t>Công</a:t>
            </a:r>
            <a:endParaRPr lang="vi-VN" b="1" dirty="0">
              <a:solidFill>
                <a:srgbClr val="F7971D"/>
              </a:solidFill>
              <a:latin typeface="Arial" panose="020B0604020202020204" pitchFamily="34" charset="0"/>
              <a:cs typeface="Arial" panose="020B0604020202020204" pitchFamily="34" charset="0"/>
            </a:endParaRPr>
          </a:p>
        </p:txBody>
      </p:sp>
      <p:sp>
        <p:nvSpPr>
          <p:cNvPr id="24" name="Rectangle: Rounded Corners 23">
            <a:extLst>
              <a:ext uri="{FF2B5EF4-FFF2-40B4-BE49-F238E27FC236}">
                <a16:creationId xmlns:a16="http://schemas.microsoft.com/office/drawing/2014/main" id="{1350E966-D37E-3BDC-EF8B-1D1DEA23B84F}"/>
              </a:ext>
            </a:extLst>
          </p:cNvPr>
          <p:cNvSpPr/>
          <p:nvPr/>
        </p:nvSpPr>
        <p:spPr>
          <a:xfrm>
            <a:off x="882609" y="3606177"/>
            <a:ext cx="1583473" cy="89453"/>
          </a:xfrm>
          <a:prstGeom prst="roundRect">
            <a:avLst>
              <a:gd name="adj" fmla="val 5000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1" name="Picture 20">
            <a:extLst>
              <a:ext uri="{FF2B5EF4-FFF2-40B4-BE49-F238E27FC236}">
                <a16:creationId xmlns:a16="http://schemas.microsoft.com/office/drawing/2014/main" id="{BA4DBDAF-D1A0-1F13-D5E4-8ACF1E0887F4}"/>
              </a:ext>
            </a:extLst>
          </p:cNvPr>
          <p:cNvPicPr>
            <a:picLocks noChangeAspect="1"/>
          </p:cNvPicPr>
          <p:nvPr/>
        </p:nvPicPr>
        <p:blipFill>
          <a:blip r:embed="rId3"/>
          <a:stretch>
            <a:fillRect/>
          </a:stretch>
        </p:blipFill>
        <p:spPr>
          <a:xfrm>
            <a:off x="3572369" y="1189724"/>
            <a:ext cx="8601185" cy="5610376"/>
          </a:xfrm>
          <a:prstGeom prst="rect">
            <a:avLst/>
          </a:prstGeom>
        </p:spPr>
      </p:pic>
    </p:spTree>
    <p:extLst>
      <p:ext uri="{BB962C8B-B14F-4D97-AF65-F5344CB8AC3E}">
        <p14:creationId xmlns:p14="http://schemas.microsoft.com/office/powerpoint/2010/main" val="6704040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466D638-D795-42D2-B600-01F426C7FD84}"/>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7" name="TextBox 6">
            <a:extLst>
              <a:ext uri="{FF2B5EF4-FFF2-40B4-BE49-F238E27FC236}">
                <a16:creationId xmlns:a16="http://schemas.microsoft.com/office/drawing/2014/main" id="{98DA2B69-0E6A-4992-B857-D20CA201F072}"/>
              </a:ext>
            </a:extLst>
          </p:cNvPr>
          <p:cNvSpPr txBox="1"/>
          <p:nvPr/>
        </p:nvSpPr>
        <p:spPr>
          <a:xfrm>
            <a:off x="903883" y="2943345"/>
            <a:ext cx="5284938" cy="1107996"/>
          </a:xfrm>
          <a:prstGeom prst="rect">
            <a:avLst/>
          </a:prstGeom>
          <a:noFill/>
        </p:spPr>
        <p:txBody>
          <a:bodyPr wrap="square" rtlCol="0">
            <a:spAutoFit/>
          </a:bodyPr>
          <a:lstStyle/>
          <a:p>
            <a:pPr algn="ctr"/>
            <a:r>
              <a:rPr lang="en-US" sz="6600" b="1">
                <a:solidFill>
                  <a:schemeClr val="bg1"/>
                </a:solidFill>
                <a:latin typeface="Arial" panose="020B0604020202020204" pitchFamily="34" charset="0"/>
                <a:cs typeface="Arial" panose="020B0604020202020204" pitchFamily="34" charset="0"/>
              </a:rPr>
              <a:t>Thanks For</a:t>
            </a:r>
            <a:endParaRPr lang="vi-VN" sz="6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grpSp>
        <p:nvGrpSpPr>
          <p:cNvPr id="10" name="Group 9">
            <a:extLst>
              <a:ext uri="{FF2B5EF4-FFF2-40B4-BE49-F238E27FC236}">
                <a16:creationId xmlns:a16="http://schemas.microsoft.com/office/drawing/2014/main" id="{C5DF8133-0693-4EC1-B719-172983552242}"/>
              </a:ext>
            </a:extLst>
          </p:cNvPr>
          <p:cNvGrpSpPr/>
          <p:nvPr/>
        </p:nvGrpSpPr>
        <p:grpSpPr>
          <a:xfrm>
            <a:off x="6096000" y="2761128"/>
            <a:ext cx="4760422" cy="2309635"/>
            <a:chOff x="6105722" y="2761129"/>
            <a:chExt cx="2741898" cy="2237530"/>
          </a:xfrm>
        </p:grpSpPr>
        <p:sp>
          <p:nvSpPr>
            <p:cNvPr id="8" name="Rectangle: Rounded Corners 7">
              <a:extLst>
                <a:ext uri="{FF2B5EF4-FFF2-40B4-BE49-F238E27FC236}">
                  <a16:creationId xmlns:a16="http://schemas.microsoft.com/office/drawing/2014/main" id="{45E1AA74-3FE3-4E6E-A212-0C05492FBC5B}"/>
                </a:ext>
              </a:extLst>
            </p:cNvPr>
            <p:cNvSpPr/>
            <p:nvPr/>
          </p:nvSpPr>
          <p:spPr>
            <a:xfrm>
              <a:off x="6105722" y="2761129"/>
              <a:ext cx="2741898" cy="1335741"/>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TextBox 8">
              <a:extLst>
                <a:ext uri="{FF2B5EF4-FFF2-40B4-BE49-F238E27FC236}">
                  <a16:creationId xmlns:a16="http://schemas.microsoft.com/office/drawing/2014/main" id="{D147E8ED-E166-44F2-B961-05C29A68D802}"/>
                </a:ext>
              </a:extLst>
            </p:cNvPr>
            <p:cNvSpPr txBox="1"/>
            <p:nvPr/>
          </p:nvSpPr>
          <p:spPr>
            <a:xfrm>
              <a:off x="6212647" y="2875001"/>
              <a:ext cx="2528047" cy="2123658"/>
            </a:xfrm>
            <a:prstGeom prst="rect">
              <a:avLst/>
            </a:prstGeom>
            <a:noFill/>
            <a:ln>
              <a:noFill/>
            </a:ln>
          </p:spPr>
          <p:txBody>
            <a:bodyPr wrap="square" rtlCol="0">
              <a:spAutoFit/>
            </a:bodyPr>
            <a:lstStyle/>
            <a:p>
              <a:pPr algn="ctr"/>
              <a:r>
                <a:rPr lang="en-US" sz="6600" b="1">
                  <a:latin typeface="Arial" panose="020B0604020202020204" pitchFamily="34" charset="0"/>
                  <a:cs typeface="Arial" panose="020B0604020202020204" pitchFamily="34" charset="0"/>
                </a:rPr>
                <a:t>Watching!</a:t>
              </a:r>
              <a:endParaRPr lang="vi-VN" sz="6600" b="1">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6926424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239A4DF-AAE8-4B0D-800F-288C7329EF91}"/>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pic>
        <p:nvPicPr>
          <p:cNvPr id="5" name="Picture 4">
            <a:extLst>
              <a:ext uri="{FF2B5EF4-FFF2-40B4-BE49-F238E27FC236}">
                <a16:creationId xmlns:a16="http://schemas.microsoft.com/office/drawing/2014/main" id="{3C8A23C2-4E97-4713-B451-765E9C854ABB}"/>
              </a:ext>
            </a:extLst>
          </p:cNvPr>
          <p:cNvPicPr>
            <a:picLocks noChangeAspect="1"/>
          </p:cNvPicPr>
          <p:nvPr/>
        </p:nvPicPr>
        <p:blipFill rotWithShape="1">
          <a:blip r:embed="rId2"/>
          <a:srcRect l="20420" t="8979" r="11815" b="10898"/>
          <a:stretch/>
        </p:blipFill>
        <p:spPr>
          <a:xfrm>
            <a:off x="2214283" y="2312892"/>
            <a:ext cx="1524124" cy="1766049"/>
          </a:xfrm>
          <a:prstGeom prst="rect">
            <a:avLst/>
          </a:prstGeom>
        </p:spPr>
      </p:pic>
      <p:pic>
        <p:nvPicPr>
          <p:cNvPr id="6" name="Picture 5">
            <a:extLst>
              <a:ext uri="{FF2B5EF4-FFF2-40B4-BE49-F238E27FC236}">
                <a16:creationId xmlns:a16="http://schemas.microsoft.com/office/drawing/2014/main" id="{DB1E296E-36D2-4559-AAAB-65CFE6F5D82C}"/>
              </a:ext>
            </a:extLst>
          </p:cNvPr>
          <p:cNvPicPr>
            <a:picLocks noChangeAspect="1"/>
          </p:cNvPicPr>
          <p:nvPr/>
        </p:nvPicPr>
        <p:blipFill rotWithShape="1">
          <a:blip r:embed="rId3"/>
          <a:srcRect t="2745"/>
          <a:stretch/>
        </p:blipFill>
        <p:spPr>
          <a:xfrm>
            <a:off x="6612496" y="0"/>
            <a:ext cx="3966509" cy="6858000"/>
          </a:xfrm>
          <a:prstGeom prst="rect">
            <a:avLst/>
          </a:prstGeom>
        </p:spPr>
      </p:pic>
      <p:sp>
        <p:nvSpPr>
          <p:cNvPr id="7" name="Rectangle: Rounded Corners 6">
            <a:extLst>
              <a:ext uri="{FF2B5EF4-FFF2-40B4-BE49-F238E27FC236}">
                <a16:creationId xmlns:a16="http://schemas.microsoft.com/office/drawing/2014/main" id="{7F313F81-5F30-4BBB-B584-83BC7860B76B}"/>
              </a:ext>
            </a:extLst>
          </p:cNvPr>
          <p:cNvSpPr/>
          <p:nvPr/>
        </p:nvSpPr>
        <p:spPr>
          <a:xfrm>
            <a:off x="7939042" y="2578586"/>
            <a:ext cx="1384419" cy="760409"/>
          </a:xfrm>
          <a:prstGeom prst="roundRect">
            <a:avLst>
              <a:gd name="adj" fmla="val 50000"/>
            </a:avLst>
          </a:prstGeom>
          <a:solidFill>
            <a:srgbClr val="FF66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Oval 7">
            <a:extLst>
              <a:ext uri="{FF2B5EF4-FFF2-40B4-BE49-F238E27FC236}">
                <a16:creationId xmlns:a16="http://schemas.microsoft.com/office/drawing/2014/main" id="{F01C3364-F5E5-4F96-9FF5-3D7BC6F242DF}"/>
              </a:ext>
            </a:extLst>
          </p:cNvPr>
          <p:cNvSpPr/>
          <p:nvPr/>
        </p:nvSpPr>
        <p:spPr>
          <a:xfrm>
            <a:off x="8595750" y="2638323"/>
            <a:ext cx="653753" cy="640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 name="Picture 1">
            <a:extLst>
              <a:ext uri="{FF2B5EF4-FFF2-40B4-BE49-F238E27FC236}">
                <a16:creationId xmlns:a16="http://schemas.microsoft.com/office/drawing/2014/main" id="{EC7E515C-4B70-48F7-9B2D-E92FE4EF96A8}"/>
              </a:ext>
            </a:extLst>
          </p:cNvPr>
          <p:cNvPicPr>
            <a:picLocks noChangeAspect="1"/>
          </p:cNvPicPr>
          <p:nvPr/>
        </p:nvPicPr>
        <p:blipFill rotWithShape="1">
          <a:blip r:embed="rId4"/>
          <a:srcRect t="51313" b="37641"/>
          <a:stretch/>
        </p:blipFill>
        <p:spPr>
          <a:xfrm>
            <a:off x="6721380" y="3429000"/>
            <a:ext cx="3857625" cy="757519"/>
          </a:xfrm>
          <a:prstGeom prst="rect">
            <a:avLst/>
          </a:prstGeom>
        </p:spPr>
      </p:pic>
      <p:pic>
        <p:nvPicPr>
          <p:cNvPr id="3" name="Picture 2">
            <a:extLst>
              <a:ext uri="{FF2B5EF4-FFF2-40B4-BE49-F238E27FC236}">
                <a16:creationId xmlns:a16="http://schemas.microsoft.com/office/drawing/2014/main" id="{21E5015F-F7C4-4F67-A366-14B7F5B6A811}"/>
              </a:ext>
            </a:extLst>
          </p:cNvPr>
          <p:cNvPicPr>
            <a:picLocks noChangeAspect="1"/>
          </p:cNvPicPr>
          <p:nvPr/>
        </p:nvPicPr>
        <p:blipFill>
          <a:blip r:embed="rId5"/>
          <a:stretch>
            <a:fillRect/>
          </a:stretch>
        </p:blipFill>
        <p:spPr>
          <a:xfrm>
            <a:off x="2062353" y="4186519"/>
            <a:ext cx="1827983" cy="2085446"/>
          </a:xfrm>
          <a:prstGeom prst="rect">
            <a:avLst/>
          </a:prstGeom>
        </p:spPr>
      </p:pic>
      <p:pic>
        <p:nvPicPr>
          <p:cNvPr id="10" name="Picture 2" descr="Con chuột png | PNGEgg">
            <a:extLst>
              <a:ext uri="{FF2B5EF4-FFF2-40B4-BE49-F238E27FC236}">
                <a16:creationId xmlns:a16="http://schemas.microsoft.com/office/drawing/2014/main" id="{F27895FC-1E24-4E55-903C-8FAA2221CB8C}"/>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857" b="97082" l="2299" r="95115">
                        <a14:foregroundMark x1="9770" y1="5305" x2="19253" y2="10875"/>
                        <a14:foregroundMark x1="5747" y1="4509" x2="12069" y2="20424"/>
                        <a14:foregroundMark x1="2299" y1="2387" x2="2299" y2="2387"/>
                        <a14:foregroundMark x1="23276" y1="30769" x2="67529" y2="74005"/>
                        <a14:foregroundMark x1="43103" y1="37401" x2="79885" y2="74801"/>
                        <a14:foregroundMark x1="46839" y1="39788" x2="80460" y2="75597"/>
                        <a14:foregroundMark x1="53736" y1="41379" x2="65805" y2="49602"/>
                        <a14:foregroundMark x1="65805" y1="49602" x2="66092" y2="49867"/>
                        <a14:foregroundMark x1="46552" y1="35544" x2="58908" y2="40584"/>
                        <a14:foregroundMark x1="72701" y1="78249" x2="85057" y2="89125"/>
                        <a14:foregroundMark x1="89655" y1="85676" x2="91954" y2="90451"/>
                        <a14:foregroundMark x1="95402" y1="87533" x2="95402" y2="87533"/>
                        <a14:foregroundMark x1="87069" y1="94430" x2="87069" y2="94430"/>
                        <a14:foregroundMark x1="86782" y1="97082" x2="86782" y2="97082"/>
                      </a14:backgroundRemoval>
                    </a14:imgEffect>
                  </a14:imgLayer>
                </a14:imgProps>
              </a:ext>
              <a:ext uri="{28A0092B-C50C-407E-A947-70E740481C1C}">
                <a14:useLocalDpi xmlns:a14="http://schemas.microsoft.com/office/drawing/2010/main" val="0"/>
              </a:ext>
            </a:extLst>
          </a:blip>
          <a:srcRect/>
          <a:stretch>
            <a:fillRect/>
          </a:stretch>
        </p:blipFill>
        <p:spPr bwMode="auto">
          <a:xfrm rot="16444008">
            <a:off x="3379220" y="4076721"/>
            <a:ext cx="492062" cy="533067"/>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C59FE54B-B989-47BE-8F5C-65AD96906BFB}"/>
              </a:ext>
            </a:extLst>
          </p:cNvPr>
          <p:cNvGrpSpPr/>
          <p:nvPr/>
        </p:nvGrpSpPr>
        <p:grpSpPr>
          <a:xfrm>
            <a:off x="6702438" y="18160"/>
            <a:ext cx="3966509" cy="6858000"/>
            <a:chOff x="6702438" y="18160"/>
            <a:chExt cx="3966509" cy="6858000"/>
          </a:xfrm>
        </p:grpSpPr>
        <p:pic>
          <p:nvPicPr>
            <p:cNvPr id="11" name="Picture 10">
              <a:extLst>
                <a:ext uri="{FF2B5EF4-FFF2-40B4-BE49-F238E27FC236}">
                  <a16:creationId xmlns:a16="http://schemas.microsoft.com/office/drawing/2014/main" id="{DBFD7E12-43F2-46BF-BA8F-C033BE43F637}"/>
                </a:ext>
              </a:extLst>
            </p:cNvPr>
            <p:cNvPicPr>
              <a:picLocks noChangeAspect="1"/>
            </p:cNvPicPr>
            <p:nvPr/>
          </p:nvPicPr>
          <p:blipFill rotWithShape="1">
            <a:blip r:embed="rId8"/>
            <a:srcRect t="2593"/>
            <a:stretch/>
          </p:blipFill>
          <p:spPr>
            <a:xfrm>
              <a:off x="6702438" y="18160"/>
              <a:ext cx="3966509" cy="6858000"/>
            </a:xfrm>
            <a:prstGeom prst="rect">
              <a:avLst/>
            </a:prstGeom>
          </p:spPr>
        </p:pic>
        <p:sp>
          <p:nvSpPr>
            <p:cNvPr id="12" name="TextBox 11">
              <a:extLst>
                <a:ext uri="{FF2B5EF4-FFF2-40B4-BE49-F238E27FC236}">
                  <a16:creationId xmlns:a16="http://schemas.microsoft.com/office/drawing/2014/main" id="{F74AAB61-A14B-4356-8EC4-A5D7A0D87CF2}"/>
                </a:ext>
              </a:extLst>
            </p:cNvPr>
            <p:cNvSpPr txBox="1"/>
            <p:nvPr/>
          </p:nvSpPr>
          <p:spPr>
            <a:xfrm>
              <a:off x="6913418" y="558800"/>
              <a:ext cx="3121891" cy="383309"/>
            </a:xfrm>
            <a:prstGeom prst="rect">
              <a:avLst/>
            </a:prstGeom>
            <a:solidFill>
              <a:srgbClr val="28282A"/>
            </a:solidFill>
          </p:spPr>
          <p:txBody>
            <a:bodyPr wrap="square" rtlCol="0">
              <a:spAutoFit/>
            </a:bodyPr>
            <a:lstStyle/>
            <a:p>
              <a:endParaRPr lang="vi-VN">
                <a:solidFill>
                  <a:schemeClr val="bg1"/>
                </a:solidFill>
                <a:latin typeface="Arial" panose="020B0604020202020204" pitchFamily="34" charset="0"/>
                <a:cs typeface="Arial" panose="020B0604020202020204" pitchFamily="34" charset="0"/>
              </a:endParaRPr>
            </a:p>
          </p:txBody>
        </p:sp>
      </p:grpSp>
      <p:pic>
        <p:nvPicPr>
          <p:cNvPr id="14" name="Picture 13">
            <a:extLst>
              <a:ext uri="{FF2B5EF4-FFF2-40B4-BE49-F238E27FC236}">
                <a16:creationId xmlns:a16="http://schemas.microsoft.com/office/drawing/2014/main" id="{96B1317B-0F0E-433A-843C-2E8A3F53AAB9}"/>
              </a:ext>
            </a:extLst>
          </p:cNvPr>
          <p:cNvPicPr>
            <a:picLocks noChangeAspect="1"/>
          </p:cNvPicPr>
          <p:nvPr/>
        </p:nvPicPr>
        <p:blipFill rotWithShape="1">
          <a:blip r:embed="rId9"/>
          <a:srcRect r="35589" b="66830"/>
          <a:stretch/>
        </p:blipFill>
        <p:spPr>
          <a:xfrm>
            <a:off x="0" y="0"/>
            <a:ext cx="1296237" cy="280735"/>
          </a:xfrm>
          <a:prstGeom prst="rect">
            <a:avLst/>
          </a:prstGeom>
        </p:spPr>
      </p:pic>
      <p:pic>
        <p:nvPicPr>
          <p:cNvPr id="15" name="Picture 14">
            <a:extLst>
              <a:ext uri="{FF2B5EF4-FFF2-40B4-BE49-F238E27FC236}">
                <a16:creationId xmlns:a16="http://schemas.microsoft.com/office/drawing/2014/main" id="{C2127AA2-A253-439B-825B-68FE5DDF2F8F}"/>
              </a:ext>
            </a:extLst>
          </p:cNvPr>
          <p:cNvPicPr>
            <a:picLocks noChangeAspect="1"/>
          </p:cNvPicPr>
          <p:nvPr/>
        </p:nvPicPr>
        <p:blipFill rotWithShape="1">
          <a:blip r:embed="rId9"/>
          <a:srcRect l="64289" t="6315" r="15060" b="71585"/>
          <a:stretch/>
        </p:blipFill>
        <p:spPr>
          <a:xfrm>
            <a:off x="1296237" y="51954"/>
            <a:ext cx="444411" cy="200025"/>
          </a:xfrm>
          <a:prstGeom prst="rect">
            <a:avLst/>
          </a:prstGeom>
        </p:spPr>
      </p:pic>
    </p:spTree>
    <p:extLst>
      <p:ext uri="{BB962C8B-B14F-4D97-AF65-F5344CB8AC3E}">
        <p14:creationId xmlns:p14="http://schemas.microsoft.com/office/powerpoint/2010/main" val="791067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239A4DF-AAE8-4B0D-800F-288C7329EF91}"/>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pic>
        <p:nvPicPr>
          <p:cNvPr id="5" name="Picture 4">
            <a:extLst>
              <a:ext uri="{FF2B5EF4-FFF2-40B4-BE49-F238E27FC236}">
                <a16:creationId xmlns:a16="http://schemas.microsoft.com/office/drawing/2014/main" id="{3C8A23C2-4E97-4713-B451-765E9C854ABB}"/>
              </a:ext>
            </a:extLst>
          </p:cNvPr>
          <p:cNvPicPr>
            <a:picLocks noChangeAspect="1"/>
          </p:cNvPicPr>
          <p:nvPr/>
        </p:nvPicPr>
        <p:blipFill rotWithShape="1">
          <a:blip r:embed="rId2"/>
          <a:srcRect l="20420" t="8979" r="11815" b="10898"/>
          <a:stretch/>
        </p:blipFill>
        <p:spPr>
          <a:xfrm>
            <a:off x="2214283" y="2312892"/>
            <a:ext cx="1524124" cy="1766049"/>
          </a:xfrm>
          <a:prstGeom prst="rect">
            <a:avLst/>
          </a:prstGeom>
        </p:spPr>
      </p:pic>
      <p:pic>
        <p:nvPicPr>
          <p:cNvPr id="6" name="Picture 5">
            <a:extLst>
              <a:ext uri="{FF2B5EF4-FFF2-40B4-BE49-F238E27FC236}">
                <a16:creationId xmlns:a16="http://schemas.microsoft.com/office/drawing/2014/main" id="{DB1E296E-36D2-4559-AAAB-65CFE6F5D82C}"/>
              </a:ext>
            </a:extLst>
          </p:cNvPr>
          <p:cNvPicPr>
            <a:picLocks noChangeAspect="1"/>
          </p:cNvPicPr>
          <p:nvPr/>
        </p:nvPicPr>
        <p:blipFill rotWithShape="1">
          <a:blip r:embed="rId3"/>
          <a:srcRect t="2745"/>
          <a:stretch/>
        </p:blipFill>
        <p:spPr>
          <a:xfrm>
            <a:off x="6612496" y="0"/>
            <a:ext cx="3966509" cy="6858000"/>
          </a:xfrm>
          <a:prstGeom prst="rect">
            <a:avLst/>
          </a:prstGeom>
        </p:spPr>
      </p:pic>
      <p:sp>
        <p:nvSpPr>
          <p:cNvPr id="7" name="Rectangle: Rounded Corners 6">
            <a:extLst>
              <a:ext uri="{FF2B5EF4-FFF2-40B4-BE49-F238E27FC236}">
                <a16:creationId xmlns:a16="http://schemas.microsoft.com/office/drawing/2014/main" id="{7F313F81-5F30-4BBB-B584-83BC7860B76B}"/>
              </a:ext>
            </a:extLst>
          </p:cNvPr>
          <p:cNvSpPr/>
          <p:nvPr/>
        </p:nvSpPr>
        <p:spPr>
          <a:xfrm>
            <a:off x="7939042" y="2578586"/>
            <a:ext cx="1384419" cy="760409"/>
          </a:xfrm>
          <a:prstGeom prst="roundRect">
            <a:avLst>
              <a:gd name="adj" fmla="val 50000"/>
            </a:avLst>
          </a:prstGeom>
          <a:solidFill>
            <a:srgbClr val="FF66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Oval 7">
            <a:extLst>
              <a:ext uri="{FF2B5EF4-FFF2-40B4-BE49-F238E27FC236}">
                <a16:creationId xmlns:a16="http://schemas.microsoft.com/office/drawing/2014/main" id="{F01C3364-F5E5-4F96-9FF5-3D7BC6F242DF}"/>
              </a:ext>
            </a:extLst>
          </p:cNvPr>
          <p:cNvSpPr/>
          <p:nvPr/>
        </p:nvSpPr>
        <p:spPr>
          <a:xfrm>
            <a:off x="8595750" y="2638323"/>
            <a:ext cx="653753" cy="640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 name="Picture 1">
            <a:extLst>
              <a:ext uri="{FF2B5EF4-FFF2-40B4-BE49-F238E27FC236}">
                <a16:creationId xmlns:a16="http://schemas.microsoft.com/office/drawing/2014/main" id="{EC7E515C-4B70-48F7-9B2D-E92FE4EF96A8}"/>
              </a:ext>
            </a:extLst>
          </p:cNvPr>
          <p:cNvPicPr>
            <a:picLocks noChangeAspect="1"/>
          </p:cNvPicPr>
          <p:nvPr/>
        </p:nvPicPr>
        <p:blipFill rotWithShape="1">
          <a:blip r:embed="rId4"/>
          <a:srcRect t="51313" b="37641"/>
          <a:stretch/>
        </p:blipFill>
        <p:spPr>
          <a:xfrm>
            <a:off x="6721380" y="3429000"/>
            <a:ext cx="3857625" cy="757519"/>
          </a:xfrm>
          <a:prstGeom prst="rect">
            <a:avLst/>
          </a:prstGeom>
        </p:spPr>
      </p:pic>
      <p:pic>
        <p:nvPicPr>
          <p:cNvPr id="3" name="Picture 2">
            <a:extLst>
              <a:ext uri="{FF2B5EF4-FFF2-40B4-BE49-F238E27FC236}">
                <a16:creationId xmlns:a16="http://schemas.microsoft.com/office/drawing/2014/main" id="{21E5015F-F7C4-4F67-A366-14B7F5B6A811}"/>
              </a:ext>
            </a:extLst>
          </p:cNvPr>
          <p:cNvPicPr>
            <a:picLocks noChangeAspect="1"/>
          </p:cNvPicPr>
          <p:nvPr/>
        </p:nvPicPr>
        <p:blipFill>
          <a:blip r:embed="rId5"/>
          <a:stretch>
            <a:fillRect/>
          </a:stretch>
        </p:blipFill>
        <p:spPr>
          <a:xfrm>
            <a:off x="2062353" y="4186519"/>
            <a:ext cx="1827983" cy="2085446"/>
          </a:xfrm>
          <a:prstGeom prst="rect">
            <a:avLst/>
          </a:prstGeom>
        </p:spPr>
      </p:pic>
      <p:grpSp>
        <p:nvGrpSpPr>
          <p:cNvPr id="9" name="Group 8">
            <a:extLst>
              <a:ext uri="{FF2B5EF4-FFF2-40B4-BE49-F238E27FC236}">
                <a16:creationId xmlns:a16="http://schemas.microsoft.com/office/drawing/2014/main" id="{F76B8865-3B0B-4080-93C0-0BD9D9E5B3A5}"/>
              </a:ext>
            </a:extLst>
          </p:cNvPr>
          <p:cNvGrpSpPr/>
          <p:nvPr/>
        </p:nvGrpSpPr>
        <p:grpSpPr>
          <a:xfrm>
            <a:off x="6702438" y="18160"/>
            <a:ext cx="3966509" cy="6858000"/>
            <a:chOff x="6702438" y="18160"/>
            <a:chExt cx="3966509" cy="6858000"/>
          </a:xfrm>
        </p:grpSpPr>
        <p:pic>
          <p:nvPicPr>
            <p:cNvPr id="11" name="Picture 10">
              <a:extLst>
                <a:ext uri="{FF2B5EF4-FFF2-40B4-BE49-F238E27FC236}">
                  <a16:creationId xmlns:a16="http://schemas.microsoft.com/office/drawing/2014/main" id="{DBFD7E12-43F2-46BF-BA8F-C033BE43F637}"/>
                </a:ext>
              </a:extLst>
            </p:cNvPr>
            <p:cNvPicPr>
              <a:picLocks noChangeAspect="1"/>
            </p:cNvPicPr>
            <p:nvPr/>
          </p:nvPicPr>
          <p:blipFill rotWithShape="1">
            <a:blip r:embed="rId6"/>
            <a:srcRect t="2593"/>
            <a:stretch/>
          </p:blipFill>
          <p:spPr>
            <a:xfrm>
              <a:off x="6702438" y="18160"/>
              <a:ext cx="3966509" cy="6858000"/>
            </a:xfrm>
            <a:prstGeom prst="rect">
              <a:avLst/>
            </a:prstGeom>
          </p:spPr>
        </p:pic>
        <p:sp>
          <p:nvSpPr>
            <p:cNvPr id="12" name="TextBox 11">
              <a:extLst>
                <a:ext uri="{FF2B5EF4-FFF2-40B4-BE49-F238E27FC236}">
                  <a16:creationId xmlns:a16="http://schemas.microsoft.com/office/drawing/2014/main" id="{F74AAB61-A14B-4356-8EC4-A5D7A0D87CF2}"/>
                </a:ext>
              </a:extLst>
            </p:cNvPr>
            <p:cNvSpPr txBox="1"/>
            <p:nvPr/>
          </p:nvSpPr>
          <p:spPr>
            <a:xfrm>
              <a:off x="6913418" y="558800"/>
              <a:ext cx="3121891" cy="383309"/>
            </a:xfrm>
            <a:prstGeom prst="rect">
              <a:avLst/>
            </a:prstGeom>
            <a:solidFill>
              <a:srgbClr val="28282A"/>
            </a:solidFill>
          </p:spPr>
          <p:txBody>
            <a:bodyPr wrap="square" rtlCol="0">
              <a:spAutoFit/>
            </a:bodyPr>
            <a:lstStyle/>
            <a:p>
              <a:endParaRPr lang="vi-VN">
                <a:solidFill>
                  <a:schemeClr val="bg1"/>
                </a:solidFill>
                <a:latin typeface="Arial" panose="020B0604020202020204" pitchFamily="34" charset="0"/>
                <a:cs typeface="Arial" panose="020B0604020202020204" pitchFamily="34" charset="0"/>
              </a:endParaRPr>
            </a:p>
          </p:txBody>
        </p:sp>
      </p:grpSp>
      <p:pic>
        <p:nvPicPr>
          <p:cNvPr id="13" name="Picture 2" descr="Con chuột png | PNGEgg">
            <a:extLst>
              <a:ext uri="{FF2B5EF4-FFF2-40B4-BE49-F238E27FC236}">
                <a16:creationId xmlns:a16="http://schemas.microsoft.com/office/drawing/2014/main" id="{61FD199F-FE8E-4349-870B-04E3EF719548}"/>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857" b="97082" l="2299" r="95115">
                        <a14:foregroundMark x1="9770" y1="5305" x2="19253" y2="10875"/>
                        <a14:foregroundMark x1="5747" y1="4509" x2="12069" y2="20424"/>
                        <a14:foregroundMark x1="2299" y1="2387" x2="2299" y2="2387"/>
                        <a14:foregroundMark x1="23276" y1="30769" x2="67529" y2="74005"/>
                        <a14:foregroundMark x1="43103" y1="37401" x2="79885" y2="74801"/>
                        <a14:foregroundMark x1="46839" y1="39788" x2="80460" y2="75597"/>
                        <a14:foregroundMark x1="53736" y1="41379" x2="65805" y2="49602"/>
                        <a14:foregroundMark x1="65805" y1="49602" x2="66092" y2="49867"/>
                        <a14:foregroundMark x1="46552" y1="35544" x2="58908" y2="40584"/>
                        <a14:foregroundMark x1="72701" y1="78249" x2="85057" y2="89125"/>
                        <a14:foregroundMark x1="89655" y1="85676" x2="91954" y2="90451"/>
                        <a14:foregroundMark x1="95402" y1="87533" x2="95402" y2="87533"/>
                        <a14:foregroundMark x1="87069" y1="94430" x2="87069" y2="94430"/>
                        <a14:foregroundMark x1="86782" y1="97082" x2="86782" y2="97082"/>
                      </a14:backgroundRemoval>
                    </a14:imgEffect>
                  </a14:imgLayer>
                </a14:imgProps>
              </a:ext>
              <a:ext uri="{28A0092B-C50C-407E-A947-70E740481C1C}">
                <a14:useLocalDpi xmlns:a14="http://schemas.microsoft.com/office/drawing/2010/main" val="0"/>
              </a:ext>
            </a:extLst>
          </a:blip>
          <a:srcRect/>
          <a:stretch>
            <a:fillRect/>
          </a:stretch>
        </p:blipFill>
        <p:spPr bwMode="auto">
          <a:xfrm rot="5056891">
            <a:off x="6456406" y="965101"/>
            <a:ext cx="492062" cy="533067"/>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54C3A20A-2228-46A2-BB65-A05C5DA72F71}"/>
              </a:ext>
            </a:extLst>
          </p:cNvPr>
          <p:cNvSpPr txBox="1"/>
          <p:nvPr/>
        </p:nvSpPr>
        <p:spPr>
          <a:xfrm>
            <a:off x="6992159" y="558800"/>
            <a:ext cx="2957384" cy="383309"/>
          </a:xfrm>
          <a:prstGeom prst="rect">
            <a:avLst/>
          </a:prstGeom>
          <a:noFill/>
        </p:spPr>
        <p:txBody>
          <a:bodyPr wrap="square" rtlCol="0">
            <a:spAutoFit/>
          </a:bodyPr>
          <a:lstStyle/>
          <a:p>
            <a:r>
              <a:rPr lang="en-US" dirty="0">
                <a:solidFill>
                  <a:schemeClr val="bg1"/>
                </a:solidFill>
                <a:latin typeface="Arial" panose="020B0604020202020204" pitchFamily="34" charset="0"/>
                <a:cs typeface="Arial" panose="020B0604020202020204" pitchFamily="34" charset="0"/>
              </a:rPr>
              <a:t>NHÓM2.com</a:t>
            </a:r>
            <a:endParaRPr lang="vi-VN" dirty="0">
              <a:solidFill>
                <a:schemeClr val="bg1"/>
              </a:solidFill>
              <a:latin typeface="Arial" panose="020B0604020202020204" pitchFamily="34" charset="0"/>
              <a:cs typeface="Arial" panose="020B0604020202020204" pitchFamily="34" charset="0"/>
            </a:endParaRPr>
          </a:p>
        </p:txBody>
      </p:sp>
      <p:pic>
        <p:nvPicPr>
          <p:cNvPr id="15" name="Picture 14">
            <a:extLst>
              <a:ext uri="{FF2B5EF4-FFF2-40B4-BE49-F238E27FC236}">
                <a16:creationId xmlns:a16="http://schemas.microsoft.com/office/drawing/2014/main" id="{050A206C-7F63-4FC0-8228-EF551478F510}"/>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20112" b="94413" l="3302" r="93868">
                        <a14:foregroundMark x1="21226" y1="31844" x2="36321" y2="64804"/>
                        <a14:foregroundMark x1="34434" y1="32402" x2="77830" y2="60894"/>
                        <a14:foregroundMark x1="72170" y1="37989" x2="76415" y2="74302"/>
                        <a14:foregroundMark x1="78302" y1="27374" x2="81132" y2="73184"/>
                        <a14:foregroundMark x1="28774" y1="72067" x2="62264" y2="75978"/>
                        <a14:foregroundMark x1="12736" y1="66480" x2="21226" y2="84358"/>
                        <a14:foregroundMark x1="10849" y1="45810" x2="16038" y2="62011"/>
                        <a14:foregroundMark x1="17453" y1="27374" x2="45755" y2="28492"/>
                        <a14:foregroundMark x1="37736" y1="27374" x2="62736" y2="27933"/>
                        <a14:foregroundMark x1="83019" y1="38547" x2="86792" y2="69274"/>
                        <a14:foregroundMark x1="93868" y1="40223" x2="93868" y2="40223"/>
                        <a14:foregroundMark x1="87264" y1="20112" x2="85849" y2="20112"/>
                        <a14:foregroundMark x1="21698" y1="32961" x2="58019" y2="73743"/>
                        <a14:foregroundMark x1="34906" y1="44134" x2="21226" y2="62570"/>
                        <a14:foregroundMark x1="33019" y1="94972" x2="70755" y2="83240"/>
                        <a14:foregroundMark x1="3302" y1="63687" x2="3302" y2="63687"/>
                      </a14:backgroundRemoval>
                    </a14:imgEffect>
                  </a14:imgLayer>
                </a14:imgProps>
              </a:ext>
            </a:extLst>
          </a:blip>
          <a:srcRect t="13632" b="4800"/>
          <a:stretch/>
        </p:blipFill>
        <p:spPr>
          <a:xfrm>
            <a:off x="9993074" y="6382484"/>
            <a:ext cx="675873" cy="465484"/>
          </a:xfrm>
          <a:prstGeom prst="rect">
            <a:avLst/>
          </a:prstGeom>
        </p:spPr>
      </p:pic>
      <p:pic>
        <p:nvPicPr>
          <p:cNvPr id="16" name="Picture 15">
            <a:extLst>
              <a:ext uri="{FF2B5EF4-FFF2-40B4-BE49-F238E27FC236}">
                <a16:creationId xmlns:a16="http://schemas.microsoft.com/office/drawing/2014/main" id="{6E854A0E-E00F-4C5C-88B6-254A6E6C7866}"/>
              </a:ext>
            </a:extLst>
          </p:cNvPr>
          <p:cNvPicPr>
            <a:picLocks noChangeAspect="1"/>
          </p:cNvPicPr>
          <p:nvPr/>
        </p:nvPicPr>
        <p:blipFill rotWithShape="1">
          <a:blip r:embed="rId11"/>
          <a:srcRect r="35589" b="66830"/>
          <a:stretch/>
        </p:blipFill>
        <p:spPr>
          <a:xfrm>
            <a:off x="0" y="0"/>
            <a:ext cx="1296237" cy="280735"/>
          </a:xfrm>
          <a:prstGeom prst="rect">
            <a:avLst/>
          </a:prstGeom>
        </p:spPr>
      </p:pic>
      <p:pic>
        <p:nvPicPr>
          <p:cNvPr id="17" name="Picture 16">
            <a:extLst>
              <a:ext uri="{FF2B5EF4-FFF2-40B4-BE49-F238E27FC236}">
                <a16:creationId xmlns:a16="http://schemas.microsoft.com/office/drawing/2014/main" id="{9CEBF8AD-F736-4C14-9254-A2808B4202C6}"/>
              </a:ext>
            </a:extLst>
          </p:cNvPr>
          <p:cNvPicPr>
            <a:picLocks noChangeAspect="1"/>
          </p:cNvPicPr>
          <p:nvPr/>
        </p:nvPicPr>
        <p:blipFill rotWithShape="1">
          <a:blip r:embed="rId11"/>
          <a:srcRect l="64289" t="6315" r="15060" b="71585"/>
          <a:stretch/>
        </p:blipFill>
        <p:spPr>
          <a:xfrm>
            <a:off x="1296237" y="51954"/>
            <a:ext cx="444411" cy="200025"/>
          </a:xfrm>
          <a:prstGeom prst="rect">
            <a:avLst/>
          </a:prstGeom>
        </p:spPr>
      </p:pic>
    </p:spTree>
    <p:extLst>
      <p:ext uri="{BB962C8B-B14F-4D97-AF65-F5344CB8AC3E}">
        <p14:creationId xmlns:p14="http://schemas.microsoft.com/office/powerpoint/2010/main" val="21048950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iterate type="lt">
                                    <p:tmAbs val="80"/>
                                  </p:iterate>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animEffect transition="in" filter="fade">
                                      <p:cBhvr>
                                        <p:cTn id="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239A4DF-AAE8-4B0D-800F-288C7329EF91}"/>
              </a:ext>
            </a:extLst>
          </p:cNvPr>
          <p:cNvSpPr/>
          <p:nvPr/>
        </p:nvSpPr>
        <p:spPr>
          <a:xfrm>
            <a:off x="0"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pic>
        <p:nvPicPr>
          <p:cNvPr id="5" name="Picture 4">
            <a:extLst>
              <a:ext uri="{FF2B5EF4-FFF2-40B4-BE49-F238E27FC236}">
                <a16:creationId xmlns:a16="http://schemas.microsoft.com/office/drawing/2014/main" id="{3C8A23C2-4E97-4713-B451-765E9C854ABB}"/>
              </a:ext>
            </a:extLst>
          </p:cNvPr>
          <p:cNvPicPr>
            <a:picLocks noChangeAspect="1"/>
          </p:cNvPicPr>
          <p:nvPr/>
        </p:nvPicPr>
        <p:blipFill rotWithShape="1">
          <a:blip r:embed="rId2"/>
          <a:srcRect l="20420" t="8979" r="11815" b="10898"/>
          <a:stretch/>
        </p:blipFill>
        <p:spPr>
          <a:xfrm>
            <a:off x="2214283" y="2312892"/>
            <a:ext cx="1524124" cy="1766049"/>
          </a:xfrm>
          <a:prstGeom prst="rect">
            <a:avLst/>
          </a:prstGeom>
        </p:spPr>
      </p:pic>
      <p:pic>
        <p:nvPicPr>
          <p:cNvPr id="6" name="Picture 5">
            <a:extLst>
              <a:ext uri="{FF2B5EF4-FFF2-40B4-BE49-F238E27FC236}">
                <a16:creationId xmlns:a16="http://schemas.microsoft.com/office/drawing/2014/main" id="{DB1E296E-36D2-4559-AAAB-65CFE6F5D82C}"/>
              </a:ext>
            </a:extLst>
          </p:cNvPr>
          <p:cNvPicPr>
            <a:picLocks noChangeAspect="1"/>
          </p:cNvPicPr>
          <p:nvPr/>
        </p:nvPicPr>
        <p:blipFill rotWithShape="1">
          <a:blip r:embed="rId3"/>
          <a:srcRect t="2745"/>
          <a:stretch/>
        </p:blipFill>
        <p:spPr>
          <a:xfrm>
            <a:off x="6612496" y="0"/>
            <a:ext cx="3966509" cy="6858000"/>
          </a:xfrm>
          <a:prstGeom prst="rect">
            <a:avLst/>
          </a:prstGeom>
        </p:spPr>
      </p:pic>
      <p:sp>
        <p:nvSpPr>
          <p:cNvPr id="7" name="Rectangle: Rounded Corners 6">
            <a:extLst>
              <a:ext uri="{FF2B5EF4-FFF2-40B4-BE49-F238E27FC236}">
                <a16:creationId xmlns:a16="http://schemas.microsoft.com/office/drawing/2014/main" id="{7F313F81-5F30-4BBB-B584-83BC7860B76B}"/>
              </a:ext>
            </a:extLst>
          </p:cNvPr>
          <p:cNvSpPr/>
          <p:nvPr/>
        </p:nvSpPr>
        <p:spPr>
          <a:xfrm>
            <a:off x="7939042" y="2578586"/>
            <a:ext cx="1384419" cy="760409"/>
          </a:xfrm>
          <a:prstGeom prst="roundRect">
            <a:avLst>
              <a:gd name="adj" fmla="val 50000"/>
            </a:avLst>
          </a:prstGeom>
          <a:solidFill>
            <a:srgbClr val="FF66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Oval 7">
            <a:extLst>
              <a:ext uri="{FF2B5EF4-FFF2-40B4-BE49-F238E27FC236}">
                <a16:creationId xmlns:a16="http://schemas.microsoft.com/office/drawing/2014/main" id="{F01C3364-F5E5-4F96-9FF5-3D7BC6F242DF}"/>
              </a:ext>
            </a:extLst>
          </p:cNvPr>
          <p:cNvSpPr/>
          <p:nvPr/>
        </p:nvSpPr>
        <p:spPr>
          <a:xfrm>
            <a:off x="8595750" y="2638323"/>
            <a:ext cx="653753" cy="64093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 name="Picture 1">
            <a:extLst>
              <a:ext uri="{FF2B5EF4-FFF2-40B4-BE49-F238E27FC236}">
                <a16:creationId xmlns:a16="http://schemas.microsoft.com/office/drawing/2014/main" id="{EC7E515C-4B70-48F7-9B2D-E92FE4EF96A8}"/>
              </a:ext>
            </a:extLst>
          </p:cNvPr>
          <p:cNvPicPr>
            <a:picLocks noChangeAspect="1"/>
          </p:cNvPicPr>
          <p:nvPr/>
        </p:nvPicPr>
        <p:blipFill rotWithShape="1">
          <a:blip r:embed="rId4"/>
          <a:srcRect t="51313" b="37641"/>
          <a:stretch/>
        </p:blipFill>
        <p:spPr>
          <a:xfrm>
            <a:off x="6721380" y="3429000"/>
            <a:ext cx="3857625" cy="757519"/>
          </a:xfrm>
          <a:prstGeom prst="rect">
            <a:avLst/>
          </a:prstGeom>
        </p:spPr>
      </p:pic>
      <p:pic>
        <p:nvPicPr>
          <p:cNvPr id="3" name="Picture 2">
            <a:extLst>
              <a:ext uri="{FF2B5EF4-FFF2-40B4-BE49-F238E27FC236}">
                <a16:creationId xmlns:a16="http://schemas.microsoft.com/office/drawing/2014/main" id="{21E5015F-F7C4-4F67-A366-14B7F5B6A811}"/>
              </a:ext>
            </a:extLst>
          </p:cNvPr>
          <p:cNvPicPr>
            <a:picLocks noChangeAspect="1"/>
          </p:cNvPicPr>
          <p:nvPr/>
        </p:nvPicPr>
        <p:blipFill>
          <a:blip r:embed="rId5"/>
          <a:stretch>
            <a:fillRect/>
          </a:stretch>
        </p:blipFill>
        <p:spPr>
          <a:xfrm>
            <a:off x="2062353" y="4186519"/>
            <a:ext cx="1827983" cy="2085446"/>
          </a:xfrm>
          <a:prstGeom prst="rect">
            <a:avLst/>
          </a:prstGeom>
        </p:spPr>
      </p:pic>
      <p:grpSp>
        <p:nvGrpSpPr>
          <p:cNvPr id="9" name="Group 8">
            <a:extLst>
              <a:ext uri="{FF2B5EF4-FFF2-40B4-BE49-F238E27FC236}">
                <a16:creationId xmlns:a16="http://schemas.microsoft.com/office/drawing/2014/main" id="{F76B8865-3B0B-4080-93C0-0BD9D9E5B3A5}"/>
              </a:ext>
            </a:extLst>
          </p:cNvPr>
          <p:cNvGrpSpPr/>
          <p:nvPr/>
        </p:nvGrpSpPr>
        <p:grpSpPr>
          <a:xfrm>
            <a:off x="6702438" y="18160"/>
            <a:ext cx="3966509" cy="6858000"/>
            <a:chOff x="6702438" y="18160"/>
            <a:chExt cx="3966509" cy="6858000"/>
          </a:xfrm>
        </p:grpSpPr>
        <p:pic>
          <p:nvPicPr>
            <p:cNvPr id="11" name="Picture 10">
              <a:extLst>
                <a:ext uri="{FF2B5EF4-FFF2-40B4-BE49-F238E27FC236}">
                  <a16:creationId xmlns:a16="http://schemas.microsoft.com/office/drawing/2014/main" id="{DBFD7E12-43F2-46BF-BA8F-C033BE43F637}"/>
                </a:ext>
              </a:extLst>
            </p:cNvPr>
            <p:cNvPicPr>
              <a:picLocks noChangeAspect="1"/>
            </p:cNvPicPr>
            <p:nvPr/>
          </p:nvPicPr>
          <p:blipFill rotWithShape="1">
            <a:blip r:embed="rId6"/>
            <a:srcRect t="2593"/>
            <a:stretch/>
          </p:blipFill>
          <p:spPr>
            <a:xfrm>
              <a:off x="6702438" y="18160"/>
              <a:ext cx="3966509" cy="6858000"/>
            </a:xfrm>
            <a:prstGeom prst="rect">
              <a:avLst/>
            </a:prstGeom>
          </p:spPr>
        </p:pic>
        <p:sp>
          <p:nvSpPr>
            <p:cNvPr id="12" name="TextBox 11">
              <a:extLst>
                <a:ext uri="{FF2B5EF4-FFF2-40B4-BE49-F238E27FC236}">
                  <a16:creationId xmlns:a16="http://schemas.microsoft.com/office/drawing/2014/main" id="{F74AAB61-A14B-4356-8EC4-A5D7A0D87CF2}"/>
                </a:ext>
              </a:extLst>
            </p:cNvPr>
            <p:cNvSpPr txBox="1"/>
            <p:nvPr/>
          </p:nvSpPr>
          <p:spPr>
            <a:xfrm>
              <a:off x="6913418" y="558800"/>
              <a:ext cx="3121891" cy="383309"/>
            </a:xfrm>
            <a:prstGeom prst="rect">
              <a:avLst/>
            </a:prstGeom>
            <a:solidFill>
              <a:srgbClr val="28282A"/>
            </a:solidFill>
          </p:spPr>
          <p:txBody>
            <a:bodyPr wrap="square" rtlCol="0">
              <a:spAutoFit/>
            </a:bodyPr>
            <a:lstStyle/>
            <a:p>
              <a:endParaRPr lang="vi-VN">
                <a:solidFill>
                  <a:schemeClr val="bg1"/>
                </a:solidFill>
                <a:latin typeface="Arial" panose="020B0604020202020204" pitchFamily="34" charset="0"/>
                <a:cs typeface="Arial" panose="020B0604020202020204" pitchFamily="34" charset="0"/>
              </a:endParaRPr>
            </a:p>
          </p:txBody>
        </p:sp>
      </p:grpSp>
      <p:sp>
        <p:nvSpPr>
          <p:cNvPr id="14" name="TextBox 13">
            <a:extLst>
              <a:ext uri="{FF2B5EF4-FFF2-40B4-BE49-F238E27FC236}">
                <a16:creationId xmlns:a16="http://schemas.microsoft.com/office/drawing/2014/main" id="{54C3A20A-2228-46A2-BB65-A05C5DA72F71}"/>
              </a:ext>
            </a:extLst>
          </p:cNvPr>
          <p:cNvSpPr txBox="1"/>
          <p:nvPr/>
        </p:nvSpPr>
        <p:spPr>
          <a:xfrm>
            <a:off x="6992159" y="558800"/>
            <a:ext cx="2957384" cy="383309"/>
          </a:xfrm>
          <a:prstGeom prst="rect">
            <a:avLst/>
          </a:prstGeom>
          <a:noFill/>
        </p:spPr>
        <p:txBody>
          <a:bodyPr wrap="square" rtlCol="0">
            <a:spAutoFit/>
          </a:bodyPr>
          <a:lstStyle/>
          <a:p>
            <a:r>
              <a:rPr lang="en-US" dirty="0">
                <a:solidFill>
                  <a:schemeClr val="bg1"/>
                </a:solidFill>
                <a:latin typeface="Arial" panose="020B0604020202020204" pitchFamily="34" charset="0"/>
                <a:cs typeface="Arial" panose="020B0604020202020204" pitchFamily="34" charset="0"/>
              </a:rPr>
              <a:t>NHÓM2.com</a:t>
            </a:r>
            <a:endParaRPr lang="vi-VN" dirty="0">
              <a:solidFill>
                <a:schemeClr val="bg1"/>
              </a:solidFill>
              <a:latin typeface="Arial" panose="020B0604020202020204" pitchFamily="34" charset="0"/>
              <a:cs typeface="Arial" panose="020B0604020202020204" pitchFamily="34" charset="0"/>
            </a:endParaRPr>
          </a:p>
        </p:txBody>
      </p:sp>
      <p:pic>
        <p:nvPicPr>
          <p:cNvPr id="15" name="Picture 14">
            <a:extLst>
              <a:ext uri="{FF2B5EF4-FFF2-40B4-BE49-F238E27FC236}">
                <a16:creationId xmlns:a16="http://schemas.microsoft.com/office/drawing/2014/main" id="{050A206C-7F63-4FC0-8228-EF551478F510}"/>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0112" b="94413" l="3302" r="93868">
                        <a14:foregroundMark x1="21226" y1="31844" x2="36321" y2="64804"/>
                        <a14:foregroundMark x1="34434" y1="32402" x2="77830" y2="60894"/>
                        <a14:foregroundMark x1="72170" y1="37989" x2="76415" y2="74302"/>
                        <a14:foregroundMark x1="78302" y1="27374" x2="81132" y2="73184"/>
                        <a14:foregroundMark x1="28774" y1="72067" x2="62264" y2="75978"/>
                        <a14:foregroundMark x1="12736" y1="66480" x2="21226" y2="84358"/>
                        <a14:foregroundMark x1="10849" y1="45810" x2="16038" y2="62011"/>
                        <a14:foregroundMark x1="17453" y1="27374" x2="45755" y2="28492"/>
                        <a14:foregroundMark x1="37736" y1="27374" x2="62736" y2="27933"/>
                        <a14:foregroundMark x1="83019" y1="38547" x2="86792" y2="69274"/>
                        <a14:foregroundMark x1="93868" y1="40223" x2="93868" y2="40223"/>
                        <a14:foregroundMark x1="87264" y1="20112" x2="85849" y2="20112"/>
                        <a14:foregroundMark x1="21698" y1="32961" x2="58019" y2="73743"/>
                        <a14:foregroundMark x1="34906" y1="44134" x2="21226" y2="62570"/>
                        <a14:foregroundMark x1="33019" y1="94972" x2="70755" y2="83240"/>
                        <a14:foregroundMark x1="3302" y1="63687" x2="3302" y2="63687"/>
                      </a14:backgroundRemoval>
                    </a14:imgEffect>
                  </a14:imgLayer>
                </a14:imgProps>
              </a:ext>
            </a:extLst>
          </a:blip>
          <a:srcRect t="13632" b="4800"/>
          <a:stretch/>
        </p:blipFill>
        <p:spPr>
          <a:xfrm>
            <a:off x="9993074" y="6382484"/>
            <a:ext cx="675873" cy="465484"/>
          </a:xfrm>
          <a:prstGeom prst="rect">
            <a:avLst/>
          </a:prstGeom>
        </p:spPr>
      </p:pic>
      <p:pic>
        <p:nvPicPr>
          <p:cNvPr id="16" name="Picture 2" descr="Con chuột png | PNGEgg">
            <a:extLst>
              <a:ext uri="{FF2B5EF4-FFF2-40B4-BE49-F238E27FC236}">
                <a16:creationId xmlns:a16="http://schemas.microsoft.com/office/drawing/2014/main" id="{98D1EA35-242F-4ACA-AA32-AE6A8E2C294D}"/>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857" b="97082" l="2299" r="95115">
                        <a14:foregroundMark x1="9770" y1="5305" x2="19253" y2="10875"/>
                        <a14:foregroundMark x1="5747" y1="4509" x2="12069" y2="20424"/>
                        <a14:foregroundMark x1="2299" y1="2387" x2="2299" y2="2387"/>
                        <a14:foregroundMark x1="23276" y1="30769" x2="67529" y2="74005"/>
                        <a14:foregroundMark x1="43103" y1="37401" x2="79885" y2="74801"/>
                        <a14:foregroundMark x1="46839" y1="39788" x2="80460" y2="75597"/>
                        <a14:foregroundMark x1="53736" y1="41379" x2="65805" y2="49602"/>
                        <a14:foregroundMark x1="65805" y1="49602" x2="66092" y2="49867"/>
                        <a14:foregroundMark x1="46552" y1="35544" x2="58908" y2="40584"/>
                        <a14:foregroundMark x1="72701" y1="78249" x2="85057" y2="89125"/>
                        <a14:foregroundMark x1="89655" y1="85676" x2="91954" y2="90451"/>
                        <a14:foregroundMark x1="95402" y1="87533" x2="95402" y2="87533"/>
                        <a14:foregroundMark x1="87069" y1="94430" x2="87069" y2="94430"/>
                        <a14:foregroundMark x1="86782" y1="97082" x2="86782" y2="97082"/>
                      </a14:backgroundRemoval>
                    </a14:imgEffect>
                  </a14:imgLayer>
                </a14:imgProps>
              </a:ext>
              <a:ext uri="{28A0092B-C50C-407E-A947-70E740481C1C}">
                <a14:useLocalDpi xmlns:a14="http://schemas.microsoft.com/office/drawing/2010/main" val="0"/>
              </a:ext>
            </a:extLst>
          </a:blip>
          <a:srcRect/>
          <a:stretch>
            <a:fillRect/>
          </a:stretch>
        </p:blipFill>
        <p:spPr bwMode="auto">
          <a:xfrm rot="9830671">
            <a:off x="9573140" y="6082411"/>
            <a:ext cx="492062" cy="53306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DA9BA4D6-D453-4366-BEFC-6E3C036A5F5D}"/>
              </a:ext>
            </a:extLst>
          </p:cNvPr>
          <p:cNvPicPr>
            <a:picLocks noChangeAspect="1"/>
          </p:cNvPicPr>
          <p:nvPr/>
        </p:nvPicPr>
        <p:blipFill rotWithShape="1">
          <a:blip r:embed="rId11"/>
          <a:srcRect r="35589" b="66830"/>
          <a:stretch/>
        </p:blipFill>
        <p:spPr>
          <a:xfrm>
            <a:off x="0" y="0"/>
            <a:ext cx="1296237" cy="280735"/>
          </a:xfrm>
          <a:prstGeom prst="rect">
            <a:avLst/>
          </a:prstGeom>
        </p:spPr>
      </p:pic>
      <p:pic>
        <p:nvPicPr>
          <p:cNvPr id="18" name="Picture 17">
            <a:extLst>
              <a:ext uri="{FF2B5EF4-FFF2-40B4-BE49-F238E27FC236}">
                <a16:creationId xmlns:a16="http://schemas.microsoft.com/office/drawing/2014/main" id="{49312D00-3703-4225-8C7D-AE1F1161A840}"/>
              </a:ext>
            </a:extLst>
          </p:cNvPr>
          <p:cNvPicPr>
            <a:picLocks noChangeAspect="1"/>
          </p:cNvPicPr>
          <p:nvPr/>
        </p:nvPicPr>
        <p:blipFill rotWithShape="1">
          <a:blip r:embed="rId11"/>
          <a:srcRect l="64289" t="6315" r="15060" b="71585"/>
          <a:stretch/>
        </p:blipFill>
        <p:spPr>
          <a:xfrm>
            <a:off x="1296237" y="51954"/>
            <a:ext cx="444411" cy="200025"/>
          </a:xfrm>
          <a:prstGeom prst="rect">
            <a:avLst/>
          </a:prstGeom>
        </p:spPr>
      </p:pic>
    </p:spTree>
    <p:extLst>
      <p:ext uri="{BB962C8B-B14F-4D97-AF65-F5344CB8AC3E}">
        <p14:creationId xmlns:p14="http://schemas.microsoft.com/office/powerpoint/2010/main" val="27844640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466D638-D795-42D2-B600-01F426C7FD84}"/>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7" name="TextBox 6">
            <a:extLst>
              <a:ext uri="{FF2B5EF4-FFF2-40B4-BE49-F238E27FC236}">
                <a16:creationId xmlns:a16="http://schemas.microsoft.com/office/drawing/2014/main" id="{98DA2B69-0E6A-4992-B857-D20CA201F072}"/>
              </a:ext>
            </a:extLst>
          </p:cNvPr>
          <p:cNvSpPr txBox="1"/>
          <p:nvPr/>
        </p:nvSpPr>
        <p:spPr>
          <a:xfrm>
            <a:off x="3165305" y="2875001"/>
            <a:ext cx="2984157" cy="1107996"/>
          </a:xfrm>
          <a:prstGeom prst="rect">
            <a:avLst/>
          </a:prstGeom>
          <a:noFill/>
        </p:spPr>
        <p:txBody>
          <a:bodyPr wrap="square" rtlCol="0">
            <a:spAutoFit/>
          </a:bodyPr>
          <a:lstStyle/>
          <a:p>
            <a:pPr algn="ctr"/>
            <a:r>
              <a:rPr lang="en-US" sz="6600" b="1" dirty="0">
                <a:ln>
                  <a:solidFill>
                    <a:sysClr val="windowText" lastClr="000000"/>
                  </a:solidFill>
                </a:ln>
                <a:solidFill>
                  <a:schemeClr val="bg1"/>
                </a:solidFill>
                <a:latin typeface="Arial" panose="020B0604020202020204" pitchFamily="34" charset="0"/>
                <a:cs typeface="Arial" panose="020B0604020202020204" pitchFamily="34" charset="0"/>
              </a:rPr>
              <a:t>NHÓM</a:t>
            </a:r>
            <a:endParaRPr lang="vi-VN" sz="6600" b="1" dirty="0">
              <a:ln>
                <a:solidFill>
                  <a:sysClr val="windowText" lastClr="000000"/>
                </a:solidFill>
              </a:ln>
              <a:solidFill>
                <a:schemeClr val="bg1"/>
              </a:solidFill>
              <a:latin typeface="Arial" panose="020B0604020202020204" pitchFamily="34" charset="0"/>
              <a:cs typeface="Arial" panose="020B0604020202020204" pitchFamily="34" charset="0"/>
            </a:endParaRPr>
          </a:p>
        </p:txBody>
      </p:sp>
      <p:grpSp>
        <p:nvGrpSpPr>
          <p:cNvPr id="10" name="Group 9">
            <a:extLst>
              <a:ext uri="{FF2B5EF4-FFF2-40B4-BE49-F238E27FC236}">
                <a16:creationId xmlns:a16="http://schemas.microsoft.com/office/drawing/2014/main" id="{C5DF8133-0693-4EC1-B719-172983552242}"/>
              </a:ext>
            </a:extLst>
          </p:cNvPr>
          <p:cNvGrpSpPr/>
          <p:nvPr/>
        </p:nvGrpSpPr>
        <p:grpSpPr>
          <a:xfrm>
            <a:off x="6096000" y="2761129"/>
            <a:ext cx="2741898" cy="1335741"/>
            <a:chOff x="6105722" y="2761129"/>
            <a:chExt cx="2741898" cy="1335741"/>
          </a:xfrm>
        </p:grpSpPr>
        <p:sp>
          <p:nvSpPr>
            <p:cNvPr id="8" name="Rectangle: Rounded Corners 7">
              <a:extLst>
                <a:ext uri="{FF2B5EF4-FFF2-40B4-BE49-F238E27FC236}">
                  <a16:creationId xmlns:a16="http://schemas.microsoft.com/office/drawing/2014/main" id="{45E1AA74-3FE3-4E6E-A212-0C05492FBC5B}"/>
                </a:ext>
              </a:extLst>
            </p:cNvPr>
            <p:cNvSpPr/>
            <p:nvPr/>
          </p:nvSpPr>
          <p:spPr>
            <a:xfrm>
              <a:off x="6105722" y="2761129"/>
              <a:ext cx="2741898" cy="1335741"/>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TextBox 8">
              <a:extLst>
                <a:ext uri="{FF2B5EF4-FFF2-40B4-BE49-F238E27FC236}">
                  <a16:creationId xmlns:a16="http://schemas.microsoft.com/office/drawing/2014/main" id="{D147E8ED-E166-44F2-B961-05C29A68D802}"/>
                </a:ext>
              </a:extLst>
            </p:cNvPr>
            <p:cNvSpPr txBox="1"/>
            <p:nvPr/>
          </p:nvSpPr>
          <p:spPr>
            <a:xfrm>
              <a:off x="6212647" y="2875001"/>
              <a:ext cx="2528047" cy="1107996"/>
            </a:xfrm>
            <a:prstGeom prst="rect">
              <a:avLst/>
            </a:prstGeom>
            <a:noFill/>
            <a:ln>
              <a:noFill/>
            </a:ln>
          </p:spPr>
          <p:txBody>
            <a:bodyPr wrap="square" rtlCol="0">
              <a:spAutoFit/>
            </a:bodyPr>
            <a:lstStyle/>
            <a:p>
              <a:pPr algn="ctr"/>
              <a:r>
                <a:rPr lang="en-US" sz="6600" b="1" dirty="0">
                  <a:latin typeface="Arial" panose="020B0604020202020204" pitchFamily="34" charset="0"/>
                  <a:cs typeface="Arial" panose="020B0604020202020204" pitchFamily="34" charset="0"/>
                </a:rPr>
                <a:t>2</a:t>
              </a:r>
              <a:endParaRPr lang="vi-VN" sz="6600" b="1" dirty="0">
                <a:latin typeface="Arial" panose="020B0604020202020204" pitchFamily="34" charset="0"/>
                <a:cs typeface="Arial" panose="020B0604020202020204" pitchFamily="34" charset="0"/>
              </a:endParaRPr>
            </a:p>
          </p:txBody>
        </p:sp>
      </p:grpSp>
      <p:pic>
        <p:nvPicPr>
          <p:cNvPr id="12" name="y2mate.com - Pornhub Intro">
            <a:hlinkClick r:id="" action="ppaction://media"/>
            <a:extLst>
              <a:ext uri="{FF2B5EF4-FFF2-40B4-BE49-F238E27FC236}">
                <a16:creationId xmlns:a16="http://schemas.microsoft.com/office/drawing/2014/main" id="{02D26CDA-BBE0-4FF6-8197-9B1C11BC72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98604" y="-915865"/>
            <a:ext cx="487363" cy="487363"/>
          </a:xfrm>
          <a:prstGeom prst="rect">
            <a:avLst/>
          </a:prstGeom>
        </p:spPr>
      </p:pic>
    </p:spTree>
    <p:extLst>
      <p:ext uri="{BB962C8B-B14F-4D97-AF65-F5344CB8AC3E}">
        <p14:creationId xmlns:p14="http://schemas.microsoft.com/office/powerpoint/2010/main" val="5816564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108"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D018F0-54DF-475D-B511-21C5CD968720}"/>
              </a:ext>
            </a:extLst>
          </p:cNvPr>
          <p:cNvSpPr/>
          <p:nvPr/>
        </p:nvSpPr>
        <p:spPr>
          <a:xfrm>
            <a:off x="0" y="0"/>
            <a:ext cx="12192000" cy="6858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5" name="TextBox 4">
            <a:extLst>
              <a:ext uri="{FF2B5EF4-FFF2-40B4-BE49-F238E27FC236}">
                <a16:creationId xmlns:a16="http://schemas.microsoft.com/office/drawing/2014/main" id="{04F1B2F6-DB9E-43F9-8423-AB464F5F160B}"/>
              </a:ext>
            </a:extLst>
          </p:cNvPr>
          <p:cNvSpPr txBox="1"/>
          <p:nvPr/>
        </p:nvSpPr>
        <p:spPr>
          <a:xfrm>
            <a:off x="2280138" y="278299"/>
            <a:ext cx="7631723" cy="830997"/>
          </a:xfrm>
          <a:prstGeom prst="rect">
            <a:avLst/>
          </a:prstGeom>
          <a:noFill/>
        </p:spPr>
        <p:txBody>
          <a:bodyPr wrap="square" rtlCol="0">
            <a:spAutoFit/>
          </a:bodyPr>
          <a:lstStyle/>
          <a:p>
            <a:pPr algn="ctr"/>
            <a:r>
              <a:rPr lang="en-US" sz="4800" b="1">
                <a:solidFill>
                  <a:schemeClr val="bg1"/>
                </a:solidFill>
                <a:latin typeface="Arial" panose="020B0604020202020204" pitchFamily="34" charset="0"/>
                <a:cs typeface="Arial" panose="020B0604020202020204" pitchFamily="34" charset="0"/>
              </a:rPr>
              <a:t>Thành </a:t>
            </a:r>
            <a:r>
              <a:rPr lang="en-US" sz="4800" b="1" err="1">
                <a:solidFill>
                  <a:schemeClr val="bg1"/>
                </a:solidFill>
                <a:latin typeface="Arial" panose="020B0604020202020204" pitchFamily="34" charset="0"/>
                <a:cs typeface="Arial" panose="020B0604020202020204" pitchFamily="34" charset="0"/>
              </a:rPr>
              <a:t>viên</a:t>
            </a:r>
            <a:r>
              <a:rPr lang="en-US" sz="4800" b="1">
                <a:solidFill>
                  <a:schemeClr val="bg1"/>
                </a:solidFill>
                <a:latin typeface="Arial" panose="020B0604020202020204" pitchFamily="34" charset="0"/>
                <a:cs typeface="Arial" panose="020B0604020202020204" pitchFamily="34" charset="0"/>
              </a:rPr>
              <a:t> </a:t>
            </a:r>
            <a:r>
              <a:rPr lang="en-US" sz="4800" b="1" err="1">
                <a:solidFill>
                  <a:schemeClr val="bg1"/>
                </a:solidFill>
                <a:latin typeface="Arial" panose="020B0604020202020204" pitchFamily="34" charset="0"/>
                <a:cs typeface="Arial" panose="020B0604020202020204" pitchFamily="34" charset="0"/>
              </a:rPr>
              <a:t>trong</a:t>
            </a:r>
            <a:r>
              <a:rPr lang="en-US" sz="4800" b="1">
                <a:solidFill>
                  <a:schemeClr val="bg1"/>
                </a:solidFill>
                <a:latin typeface="Arial" panose="020B0604020202020204" pitchFamily="34" charset="0"/>
                <a:cs typeface="Arial" panose="020B0604020202020204" pitchFamily="34" charset="0"/>
              </a:rPr>
              <a:t> </a:t>
            </a:r>
            <a:r>
              <a:rPr lang="en-US" sz="4800" b="1" err="1">
                <a:solidFill>
                  <a:schemeClr val="bg1"/>
                </a:solidFill>
                <a:latin typeface="Arial" panose="020B0604020202020204" pitchFamily="34" charset="0"/>
                <a:cs typeface="Arial" panose="020B0604020202020204" pitchFamily="34" charset="0"/>
              </a:rPr>
              <a:t>nhóm</a:t>
            </a:r>
            <a:endParaRPr lang="vi-VN" sz="4800" b="1">
              <a:solidFill>
                <a:schemeClr val="bg1"/>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304739D7-4500-46F6-B802-DFDCCA481059}"/>
              </a:ext>
            </a:extLst>
          </p:cNvPr>
          <p:cNvSpPr/>
          <p:nvPr/>
        </p:nvSpPr>
        <p:spPr>
          <a:xfrm>
            <a:off x="0" y="633046"/>
            <a:ext cx="2696308" cy="239652"/>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Rectangle 6">
            <a:extLst>
              <a:ext uri="{FF2B5EF4-FFF2-40B4-BE49-F238E27FC236}">
                <a16:creationId xmlns:a16="http://schemas.microsoft.com/office/drawing/2014/main" id="{A5A0094E-69A6-4D2B-A318-4C53A0784A0C}"/>
              </a:ext>
            </a:extLst>
          </p:cNvPr>
          <p:cNvSpPr/>
          <p:nvPr/>
        </p:nvSpPr>
        <p:spPr>
          <a:xfrm>
            <a:off x="9601200" y="633046"/>
            <a:ext cx="2590800" cy="239652"/>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7">
            <a:extLst>
              <a:ext uri="{FF2B5EF4-FFF2-40B4-BE49-F238E27FC236}">
                <a16:creationId xmlns:a16="http://schemas.microsoft.com/office/drawing/2014/main" id="{9E127C66-783C-4C4F-B20A-8DBD8E956333}"/>
              </a:ext>
            </a:extLst>
          </p:cNvPr>
          <p:cNvSpPr/>
          <p:nvPr/>
        </p:nvSpPr>
        <p:spPr>
          <a:xfrm>
            <a:off x="0" y="5791200"/>
            <a:ext cx="12192000" cy="623460"/>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24" name="Group 23">
            <a:extLst>
              <a:ext uri="{FF2B5EF4-FFF2-40B4-BE49-F238E27FC236}">
                <a16:creationId xmlns:a16="http://schemas.microsoft.com/office/drawing/2014/main" id="{A9C3B401-DC06-40ED-A786-1A5582B449AB}"/>
              </a:ext>
            </a:extLst>
          </p:cNvPr>
          <p:cNvGrpSpPr/>
          <p:nvPr/>
        </p:nvGrpSpPr>
        <p:grpSpPr>
          <a:xfrm>
            <a:off x="609599" y="1740082"/>
            <a:ext cx="2432540" cy="3427658"/>
            <a:chOff x="609599" y="1740082"/>
            <a:chExt cx="2432540" cy="3427658"/>
          </a:xfrm>
        </p:grpSpPr>
        <p:sp>
          <p:nvSpPr>
            <p:cNvPr id="9" name="Rectangle 8">
              <a:extLst>
                <a:ext uri="{FF2B5EF4-FFF2-40B4-BE49-F238E27FC236}">
                  <a16:creationId xmlns:a16="http://schemas.microsoft.com/office/drawing/2014/main" id="{66DEEDBD-638C-484C-8626-35EA1FC94F3B}"/>
                </a:ext>
              </a:extLst>
            </p:cNvPr>
            <p:cNvSpPr/>
            <p:nvPr/>
          </p:nvSpPr>
          <p:spPr>
            <a:xfrm>
              <a:off x="609599" y="1740082"/>
              <a:ext cx="2432540" cy="3427658"/>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TextBox 18">
              <a:extLst>
                <a:ext uri="{FF2B5EF4-FFF2-40B4-BE49-F238E27FC236}">
                  <a16:creationId xmlns:a16="http://schemas.microsoft.com/office/drawing/2014/main" id="{C930C030-95D4-4896-B9BE-1AF0155434D1}"/>
                </a:ext>
              </a:extLst>
            </p:cNvPr>
            <p:cNvSpPr txBox="1"/>
            <p:nvPr/>
          </p:nvSpPr>
          <p:spPr>
            <a:xfrm>
              <a:off x="691661" y="4008296"/>
              <a:ext cx="2192216" cy="707886"/>
            </a:xfrm>
            <a:prstGeom prst="rect">
              <a:avLst/>
            </a:prstGeom>
            <a:noFill/>
          </p:spPr>
          <p:txBody>
            <a:bodyPr wrap="square" rtlCol="0">
              <a:spAutoFit/>
            </a:bodyPr>
            <a:lstStyle/>
            <a:p>
              <a:pPr algn="ctr"/>
              <a:r>
                <a:rPr lang="en-US" sz="2000" b="1" dirty="0" err="1">
                  <a:latin typeface="Arial" panose="020B0604020202020204" pitchFamily="34" charset="0"/>
                  <a:cs typeface="Arial" panose="020B0604020202020204" pitchFamily="34" charset="0"/>
                </a:rPr>
                <a:t>Nguyễn</a:t>
              </a:r>
              <a:r>
                <a:rPr lang="en-US" sz="2000" b="1" dirty="0">
                  <a:latin typeface="Arial" panose="020B0604020202020204" pitchFamily="34" charset="0"/>
                  <a:cs typeface="Arial" panose="020B0604020202020204" pitchFamily="34" charset="0"/>
                </a:rPr>
                <a:t> </a:t>
              </a:r>
              <a:r>
                <a:rPr lang="en-US" sz="2000" b="1" dirty="0" err="1">
                  <a:latin typeface="Arial" panose="020B0604020202020204" pitchFamily="34" charset="0"/>
                  <a:cs typeface="Arial" panose="020B0604020202020204" pitchFamily="34" charset="0"/>
                </a:rPr>
                <a:t>Đức</a:t>
              </a:r>
              <a:r>
                <a:rPr lang="en-US" sz="2000" b="1" dirty="0">
                  <a:latin typeface="Arial" panose="020B0604020202020204" pitchFamily="34" charset="0"/>
                  <a:cs typeface="Arial" panose="020B0604020202020204" pitchFamily="34" charset="0"/>
                </a:rPr>
                <a:t> </a:t>
              </a:r>
              <a:r>
                <a:rPr lang="en-US" sz="2000" b="1" dirty="0" err="1">
                  <a:latin typeface="Arial" panose="020B0604020202020204" pitchFamily="34" charset="0"/>
                  <a:cs typeface="Arial" panose="020B0604020202020204" pitchFamily="34" charset="0"/>
                </a:rPr>
                <a:t>Trường</a:t>
              </a:r>
              <a:endParaRPr lang="vi-VN" sz="2000" b="1" dirty="0">
                <a:latin typeface="Arial" panose="020B0604020202020204" pitchFamily="34" charset="0"/>
                <a:cs typeface="Arial" panose="020B0604020202020204" pitchFamily="34" charset="0"/>
              </a:endParaRPr>
            </a:p>
          </p:txBody>
        </p:sp>
      </p:grpSp>
      <p:grpSp>
        <p:nvGrpSpPr>
          <p:cNvPr id="25" name="Group 24">
            <a:extLst>
              <a:ext uri="{FF2B5EF4-FFF2-40B4-BE49-F238E27FC236}">
                <a16:creationId xmlns:a16="http://schemas.microsoft.com/office/drawing/2014/main" id="{8427DF9E-15F8-42D3-BF07-26BC1B72C2F8}"/>
              </a:ext>
            </a:extLst>
          </p:cNvPr>
          <p:cNvGrpSpPr/>
          <p:nvPr/>
        </p:nvGrpSpPr>
        <p:grpSpPr>
          <a:xfrm>
            <a:off x="3428999" y="1759256"/>
            <a:ext cx="2432540" cy="3427658"/>
            <a:chOff x="3428999" y="1759256"/>
            <a:chExt cx="2432540" cy="3427658"/>
          </a:xfrm>
        </p:grpSpPr>
        <p:sp>
          <p:nvSpPr>
            <p:cNvPr id="10" name="Rectangle 9">
              <a:extLst>
                <a:ext uri="{FF2B5EF4-FFF2-40B4-BE49-F238E27FC236}">
                  <a16:creationId xmlns:a16="http://schemas.microsoft.com/office/drawing/2014/main" id="{98709CF1-EA62-414A-8155-DDD0E6F811E5}"/>
                </a:ext>
              </a:extLst>
            </p:cNvPr>
            <p:cNvSpPr/>
            <p:nvPr/>
          </p:nvSpPr>
          <p:spPr>
            <a:xfrm>
              <a:off x="3428999" y="1759256"/>
              <a:ext cx="2432540" cy="3427658"/>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TextBox 19">
              <a:extLst>
                <a:ext uri="{FF2B5EF4-FFF2-40B4-BE49-F238E27FC236}">
                  <a16:creationId xmlns:a16="http://schemas.microsoft.com/office/drawing/2014/main" id="{14AC0DA4-04E5-446A-AFBC-42DBD1137020}"/>
                </a:ext>
              </a:extLst>
            </p:cNvPr>
            <p:cNvSpPr txBox="1"/>
            <p:nvPr/>
          </p:nvSpPr>
          <p:spPr>
            <a:xfrm>
              <a:off x="3703027" y="4013552"/>
              <a:ext cx="1884484" cy="400110"/>
            </a:xfrm>
            <a:prstGeom prst="rect">
              <a:avLst/>
            </a:prstGeom>
            <a:noFill/>
          </p:spPr>
          <p:txBody>
            <a:bodyPr wrap="square" rtlCol="0">
              <a:spAutoFit/>
            </a:bodyPr>
            <a:lstStyle/>
            <a:p>
              <a:pPr algn="ctr"/>
              <a:r>
                <a:rPr lang="en-US" sz="2000" b="1" dirty="0" err="1">
                  <a:latin typeface="Arial" panose="020B0604020202020204" pitchFamily="34" charset="0"/>
                  <a:cs typeface="Arial" panose="020B0604020202020204" pitchFamily="34" charset="0"/>
                </a:rPr>
                <a:t>Trần</a:t>
              </a:r>
              <a:r>
                <a:rPr lang="en-US" sz="2000" b="1" dirty="0">
                  <a:latin typeface="Arial" panose="020B0604020202020204" pitchFamily="34" charset="0"/>
                  <a:cs typeface="Arial" panose="020B0604020202020204" pitchFamily="34" charset="0"/>
                </a:rPr>
                <a:t> </a:t>
              </a:r>
              <a:r>
                <a:rPr lang="en-US" sz="2000" b="1" dirty="0" err="1">
                  <a:latin typeface="Arial" panose="020B0604020202020204" pitchFamily="34" charset="0"/>
                  <a:cs typeface="Arial" panose="020B0604020202020204" pitchFamily="34" charset="0"/>
                </a:rPr>
                <a:t>Tuấn</a:t>
              </a:r>
              <a:r>
                <a:rPr lang="en-US" sz="2000" b="1" dirty="0">
                  <a:latin typeface="Arial" panose="020B0604020202020204" pitchFamily="34" charset="0"/>
                  <a:cs typeface="Arial" panose="020B0604020202020204" pitchFamily="34" charset="0"/>
                </a:rPr>
                <a:t> </a:t>
              </a:r>
              <a:r>
                <a:rPr lang="en-US" sz="2000" b="1" dirty="0" err="1">
                  <a:latin typeface="Arial" panose="020B0604020202020204" pitchFamily="34" charset="0"/>
                  <a:cs typeface="Arial" panose="020B0604020202020204" pitchFamily="34" charset="0"/>
                </a:rPr>
                <a:t>Đạt</a:t>
              </a:r>
              <a:endParaRPr lang="vi-VN" sz="2000" b="1" dirty="0">
                <a:latin typeface="Arial" panose="020B0604020202020204" pitchFamily="34" charset="0"/>
                <a:cs typeface="Arial" panose="020B0604020202020204" pitchFamily="34" charset="0"/>
              </a:endParaRPr>
            </a:p>
          </p:txBody>
        </p:sp>
      </p:grpSp>
      <p:grpSp>
        <p:nvGrpSpPr>
          <p:cNvPr id="26" name="Group 25">
            <a:extLst>
              <a:ext uri="{FF2B5EF4-FFF2-40B4-BE49-F238E27FC236}">
                <a16:creationId xmlns:a16="http://schemas.microsoft.com/office/drawing/2014/main" id="{46B6AFC1-EED0-429E-B2E7-B50D6D64F9F2}"/>
              </a:ext>
            </a:extLst>
          </p:cNvPr>
          <p:cNvGrpSpPr/>
          <p:nvPr/>
        </p:nvGrpSpPr>
        <p:grpSpPr>
          <a:xfrm>
            <a:off x="6248399" y="1759256"/>
            <a:ext cx="2432540" cy="3427658"/>
            <a:chOff x="6248399" y="1759256"/>
            <a:chExt cx="2432540" cy="3427658"/>
          </a:xfrm>
        </p:grpSpPr>
        <p:sp>
          <p:nvSpPr>
            <p:cNvPr id="11" name="Rectangle 10">
              <a:extLst>
                <a:ext uri="{FF2B5EF4-FFF2-40B4-BE49-F238E27FC236}">
                  <a16:creationId xmlns:a16="http://schemas.microsoft.com/office/drawing/2014/main" id="{F73F56CA-442F-4829-9174-A2390846A1A4}"/>
                </a:ext>
              </a:extLst>
            </p:cNvPr>
            <p:cNvSpPr/>
            <p:nvPr/>
          </p:nvSpPr>
          <p:spPr>
            <a:xfrm>
              <a:off x="6248399" y="1759256"/>
              <a:ext cx="2432540" cy="3427658"/>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extBox 20">
              <a:extLst>
                <a:ext uri="{FF2B5EF4-FFF2-40B4-BE49-F238E27FC236}">
                  <a16:creationId xmlns:a16="http://schemas.microsoft.com/office/drawing/2014/main" id="{338CAFAE-071C-41EE-BB66-54745CC2E0E9}"/>
                </a:ext>
              </a:extLst>
            </p:cNvPr>
            <p:cNvSpPr txBox="1"/>
            <p:nvPr/>
          </p:nvSpPr>
          <p:spPr>
            <a:xfrm>
              <a:off x="6405158" y="4129848"/>
              <a:ext cx="2089639" cy="400110"/>
            </a:xfrm>
            <a:prstGeom prst="rect">
              <a:avLst/>
            </a:prstGeom>
            <a:noFill/>
          </p:spPr>
          <p:txBody>
            <a:bodyPr wrap="square" rtlCol="0">
              <a:spAutoFit/>
            </a:bodyPr>
            <a:lstStyle/>
            <a:p>
              <a:pPr algn="ctr"/>
              <a:r>
                <a:rPr lang="en-US" sz="2000" b="1" dirty="0">
                  <a:latin typeface="Arial" panose="020B0604020202020204" pitchFamily="34" charset="0"/>
                  <a:cs typeface="Arial" panose="020B0604020202020204" pitchFamily="34" charset="0"/>
                </a:rPr>
                <a:t>Bùi Minh Huy</a:t>
              </a:r>
              <a:endParaRPr lang="vi-VN" sz="2000" b="1" dirty="0">
                <a:latin typeface="Arial" panose="020B0604020202020204" pitchFamily="34" charset="0"/>
                <a:cs typeface="Arial" panose="020B0604020202020204" pitchFamily="34" charset="0"/>
              </a:endParaRPr>
            </a:p>
          </p:txBody>
        </p:sp>
      </p:grpSp>
      <p:grpSp>
        <p:nvGrpSpPr>
          <p:cNvPr id="27" name="Group 26">
            <a:extLst>
              <a:ext uri="{FF2B5EF4-FFF2-40B4-BE49-F238E27FC236}">
                <a16:creationId xmlns:a16="http://schemas.microsoft.com/office/drawing/2014/main" id="{E472E6ED-0448-43F3-90D9-13C4190802DE}"/>
              </a:ext>
            </a:extLst>
          </p:cNvPr>
          <p:cNvGrpSpPr/>
          <p:nvPr/>
        </p:nvGrpSpPr>
        <p:grpSpPr>
          <a:xfrm>
            <a:off x="9067799" y="1759256"/>
            <a:ext cx="2432540" cy="3427658"/>
            <a:chOff x="9067799" y="1759256"/>
            <a:chExt cx="2432540" cy="3427658"/>
          </a:xfrm>
        </p:grpSpPr>
        <p:sp>
          <p:nvSpPr>
            <p:cNvPr id="12" name="Rectangle 11">
              <a:extLst>
                <a:ext uri="{FF2B5EF4-FFF2-40B4-BE49-F238E27FC236}">
                  <a16:creationId xmlns:a16="http://schemas.microsoft.com/office/drawing/2014/main" id="{FA8E5179-E735-4C92-A29A-DB522966DEBF}"/>
                </a:ext>
              </a:extLst>
            </p:cNvPr>
            <p:cNvSpPr/>
            <p:nvPr/>
          </p:nvSpPr>
          <p:spPr>
            <a:xfrm>
              <a:off x="9067799" y="1759256"/>
              <a:ext cx="2432540" cy="3427658"/>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TextBox 21">
              <a:extLst>
                <a:ext uri="{FF2B5EF4-FFF2-40B4-BE49-F238E27FC236}">
                  <a16:creationId xmlns:a16="http://schemas.microsoft.com/office/drawing/2014/main" id="{823D33DB-CB11-43A4-8F58-D3AB52668606}"/>
                </a:ext>
              </a:extLst>
            </p:cNvPr>
            <p:cNvSpPr txBox="1"/>
            <p:nvPr/>
          </p:nvSpPr>
          <p:spPr>
            <a:xfrm>
              <a:off x="9239250" y="4018500"/>
              <a:ext cx="2089638" cy="707886"/>
            </a:xfrm>
            <a:prstGeom prst="rect">
              <a:avLst/>
            </a:prstGeom>
            <a:noFill/>
          </p:spPr>
          <p:txBody>
            <a:bodyPr wrap="square" rtlCol="0">
              <a:spAutoFit/>
            </a:bodyPr>
            <a:lstStyle/>
            <a:p>
              <a:pPr algn="ctr"/>
              <a:r>
                <a:rPr lang="en-US" sz="2000" b="1" dirty="0" err="1">
                  <a:latin typeface="Arial" panose="020B0604020202020204" pitchFamily="34" charset="0"/>
                  <a:cs typeface="Arial" panose="020B0604020202020204" pitchFamily="34" charset="0"/>
                </a:rPr>
                <a:t>Nguyễn</a:t>
              </a:r>
              <a:r>
                <a:rPr lang="en-US" sz="2000" b="1" dirty="0">
                  <a:latin typeface="Arial" panose="020B0604020202020204" pitchFamily="34" charset="0"/>
                  <a:cs typeface="Arial" panose="020B0604020202020204" pitchFamily="34" charset="0"/>
                </a:rPr>
                <a:t> Thanh </a:t>
              </a:r>
              <a:r>
                <a:rPr lang="en-US" sz="2000" b="1" dirty="0" err="1">
                  <a:latin typeface="Arial" panose="020B0604020202020204" pitchFamily="34" charset="0"/>
                  <a:cs typeface="Arial" panose="020B0604020202020204" pitchFamily="34" charset="0"/>
                </a:rPr>
                <a:t>Tâm</a:t>
              </a:r>
              <a:endParaRPr lang="vi-VN" sz="2000" b="1" dirty="0">
                <a:latin typeface="Arial" panose="020B0604020202020204" pitchFamily="34" charset="0"/>
                <a:cs typeface="Arial" panose="020B0604020202020204" pitchFamily="34" charset="0"/>
              </a:endParaRPr>
            </a:p>
          </p:txBody>
        </p:sp>
      </p:grpSp>
      <p:sp>
        <p:nvSpPr>
          <p:cNvPr id="23" name="Rectangle 22">
            <a:extLst>
              <a:ext uri="{FF2B5EF4-FFF2-40B4-BE49-F238E27FC236}">
                <a16:creationId xmlns:a16="http://schemas.microsoft.com/office/drawing/2014/main" id="{134BC6E3-DE0E-4C47-9ACC-23295A960D76}"/>
              </a:ext>
            </a:extLst>
          </p:cNvPr>
          <p:cNvSpPr/>
          <p:nvPr/>
        </p:nvSpPr>
        <p:spPr>
          <a:xfrm>
            <a:off x="0" y="6224954"/>
            <a:ext cx="12192000" cy="623460"/>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2290" name="Picture 2" descr="See related image detail. Premium Photo | AI 3D Cute Boy Studying White Background">
            <a:extLst>
              <a:ext uri="{FF2B5EF4-FFF2-40B4-BE49-F238E27FC236}">
                <a16:creationId xmlns:a16="http://schemas.microsoft.com/office/drawing/2014/main" id="{593DBA78-2FB8-30AA-BD1F-10B5E2743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41866" y="2060818"/>
            <a:ext cx="1957682" cy="1957682"/>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See related image detail. Teenage Doing Discussion Using Laptop 3d Character Illustration, 3d ...">
            <a:extLst>
              <a:ext uri="{FF2B5EF4-FFF2-40B4-BE49-F238E27FC236}">
                <a16:creationId xmlns:a16="http://schemas.microsoft.com/office/drawing/2014/main" id="{4C13CCEC-F9C7-90C3-5641-6372267472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6295" y="2060818"/>
            <a:ext cx="1957682" cy="1957682"/>
          </a:xfrm>
          <a:prstGeom prst="rect">
            <a:avLst/>
          </a:prstGeom>
          <a:noFill/>
          <a:extLst>
            <a:ext uri="{909E8E84-426E-40DD-AFC4-6F175D3DCCD1}">
              <a14:hiddenFill xmlns:a14="http://schemas.microsoft.com/office/drawing/2010/main">
                <a:solidFill>
                  <a:srgbClr val="FFFFFF"/>
                </a:solidFill>
              </a14:hiddenFill>
            </a:ext>
          </a:extLst>
        </p:spPr>
      </p:pic>
      <p:pic>
        <p:nvPicPr>
          <p:cNvPr id="12294" name="Picture 6" descr="See related image detail. AI generated Boys go to school happily, cute 3d design. Suitable ...">
            <a:extLst>
              <a:ext uri="{FF2B5EF4-FFF2-40B4-BE49-F238E27FC236}">
                <a16:creationId xmlns:a16="http://schemas.microsoft.com/office/drawing/2014/main" id="{85240162-54E4-5107-ABF0-D5C60A6BF4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37115" y="2070078"/>
            <a:ext cx="1957682" cy="1957682"/>
          </a:xfrm>
          <a:prstGeom prst="rect">
            <a:avLst/>
          </a:prstGeom>
          <a:noFill/>
          <a:extLst>
            <a:ext uri="{909E8E84-426E-40DD-AFC4-6F175D3DCCD1}">
              <a14:hiddenFill xmlns:a14="http://schemas.microsoft.com/office/drawing/2010/main">
                <a:solidFill>
                  <a:srgbClr val="FFFFFF"/>
                </a:solidFill>
              </a14:hiddenFill>
            </a:ext>
          </a:extLst>
        </p:spPr>
      </p:pic>
      <p:pic>
        <p:nvPicPr>
          <p:cNvPr id="12298" name="Picture 10" descr="Image result for ảnh thành viên hoạt họa 3d">
            <a:extLst>
              <a:ext uri="{FF2B5EF4-FFF2-40B4-BE49-F238E27FC236}">
                <a16:creationId xmlns:a16="http://schemas.microsoft.com/office/drawing/2014/main" id="{F328CC89-2647-5A91-9F39-59B72773C30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02586" y="2078843"/>
            <a:ext cx="1631316" cy="1948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45256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 presetClass="entr" presetSubtype="2" decel="10000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750" fill="hold"/>
                                        <p:tgtEl>
                                          <p:spTgt spid="7"/>
                                        </p:tgtEl>
                                        <p:attrNameLst>
                                          <p:attrName>ppt_x</p:attrName>
                                        </p:attrNameLst>
                                      </p:cBhvr>
                                      <p:tavLst>
                                        <p:tav tm="0">
                                          <p:val>
                                            <p:strVal val="1+#ppt_w/2"/>
                                          </p:val>
                                        </p:tav>
                                        <p:tav tm="100000">
                                          <p:val>
                                            <p:strVal val="#ppt_x"/>
                                          </p:val>
                                        </p:tav>
                                      </p:tavLst>
                                    </p:anim>
                                    <p:anim calcmode="lin" valueType="num">
                                      <p:cBhvr additive="base">
                                        <p:cTn id="11" dur="75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8" decel="10000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750" fill="hold"/>
                                        <p:tgtEl>
                                          <p:spTgt spid="6"/>
                                        </p:tgtEl>
                                        <p:attrNameLst>
                                          <p:attrName>ppt_x</p:attrName>
                                        </p:attrNameLst>
                                      </p:cBhvr>
                                      <p:tavLst>
                                        <p:tav tm="0">
                                          <p:val>
                                            <p:strVal val="0-#ppt_w/2"/>
                                          </p:val>
                                        </p:tav>
                                        <p:tav tm="100000">
                                          <p:val>
                                            <p:strVal val="#ppt_x"/>
                                          </p:val>
                                        </p:tav>
                                      </p:tavLst>
                                    </p:anim>
                                    <p:anim calcmode="lin" valueType="num">
                                      <p:cBhvr additive="base">
                                        <p:cTn id="15" dur="750" fill="hold"/>
                                        <p:tgtEl>
                                          <p:spTgt spid="6"/>
                                        </p:tgtEl>
                                        <p:attrNameLst>
                                          <p:attrName>ppt_y</p:attrName>
                                        </p:attrNameLst>
                                      </p:cBhvr>
                                      <p:tavLst>
                                        <p:tav tm="0">
                                          <p:val>
                                            <p:strVal val="#ppt_y"/>
                                          </p:val>
                                        </p:tav>
                                        <p:tav tm="100000">
                                          <p:val>
                                            <p:strVal val="#ppt_y"/>
                                          </p:val>
                                        </p:tav>
                                      </p:tavLst>
                                    </p:anim>
                                  </p:childTnLst>
                                </p:cTn>
                              </p:par>
                              <p:par>
                                <p:cTn id="16" presetID="2" presetClass="entr" presetSubtype="4" decel="100000" fill="hold" nodeType="with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additive="base">
                                        <p:cTn id="18" dur="750" fill="hold"/>
                                        <p:tgtEl>
                                          <p:spTgt spid="24"/>
                                        </p:tgtEl>
                                        <p:attrNameLst>
                                          <p:attrName>ppt_x</p:attrName>
                                        </p:attrNameLst>
                                      </p:cBhvr>
                                      <p:tavLst>
                                        <p:tav tm="0">
                                          <p:val>
                                            <p:strVal val="#ppt_x"/>
                                          </p:val>
                                        </p:tav>
                                        <p:tav tm="100000">
                                          <p:val>
                                            <p:strVal val="#ppt_x"/>
                                          </p:val>
                                        </p:tav>
                                      </p:tavLst>
                                    </p:anim>
                                    <p:anim calcmode="lin" valueType="num">
                                      <p:cBhvr additive="base">
                                        <p:cTn id="19" dur="750" fill="hold"/>
                                        <p:tgtEl>
                                          <p:spTgt spid="24"/>
                                        </p:tgtEl>
                                        <p:attrNameLst>
                                          <p:attrName>ppt_y</p:attrName>
                                        </p:attrNameLst>
                                      </p:cBhvr>
                                      <p:tavLst>
                                        <p:tav tm="0">
                                          <p:val>
                                            <p:strVal val="1+#ppt_h/2"/>
                                          </p:val>
                                        </p:tav>
                                        <p:tav tm="100000">
                                          <p:val>
                                            <p:strVal val="#ppt_y"/>
                                          </p:val>
                                        </p:tav>
                                      </p:tavLst>
                                    </p:anim>
                                  </p:childTnLst>
                                </p:cTn>
                              </p:par>
                              <p:par>
                                <p:cTn id="20" presetID="2" presetClass="entr" presetSubtype="4" decel="100000" fill="hold" nodeType="withEffect">
                                  <p:stCondLst>
                                    <p:cond delay="20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750" fill="hold"/>
                                        <p:tgtEl>
                                          <p:spTgt spid="25"/>
                                        </p:tgtEl>
                                        <p:attrNameLst>
                                          <p:attrName>ppt_x</p:attrName>
                                        </p:attrNameLst>
                                      </p:cBhvr>
                                      <p:tavLst>
                                        <p:tav tm="0">
                                          <p:val>
                                            <p:strVal val="#ppt_x"/>
                                          </p:val>
                                        </p:tav>
                                        <p:tav tm="100000">
                                          <p:val>
                                            <p:strVal val="#ppt_x"/>
                                          </p:val>
                                        </p:tav>
                                      </p:tavLst>
                                    </p:anim>
                                    <p:anim calcmode="lin" valueType="num">
                                      <p:cBhvr additive="base">
                                        <p:cTn id="23" dur="750" fill="hold"/>
                                        <p:tgtEl>
                                          <p:spTgt spid="25"/>
                                        </p:tgtEl>
                                        <p:attrNameLst>
                                          <p:attrName>ppt_y</p:attrName>
                                        </p:attrNameLst>
                                      </p:cBhvr>
                                      <p:tavLst>
                                        <p:tav tm="0">
                                          <p:val>
                                            <p:strVal val="1+#ppt_h/2"/>
                                          </p:val>
                                        </p:tav>
                                        <p:tav tm="100000">
                                          <p:val>
                                            <p:strVal val="#ppt_y"/>
                                          </p:val>
                                        </p:tav>
                                      </p:tavLst>
                                    </p:anim>
                                  </p:childTnLst>
                                </p:cTn>
                              </p:par>
                              <p:par>
                                <p:cTn id="24" presetID="2" presetClass="entr" presetSubtype="4" decel="100000" fill="hold" nodeType="withEffect">
                                  <p:stCondLst>
                                    <p:cond delay="400"/>
                                  </p:stCondLst>
                                  <p:childTnLst>
                                    <p:set>
                                      <p:cBhvr>
                                        <p:cTn id="25" dur="1" fill="hold">
                                          <p:stCondLst>
                                            <p:cond delay="0"/>
                                          </p:stCondLst>
                                        </p:cTn>
                                        <p:tgtEl>
                                          <p:spTgt spid="26"/>
                                        </p:tgtEl>
                                        <p:attrNameLst>
                                          <p:attrName>style.visibility</p:attrName>
                                        </p:attrNameLst>
                                      </p:cBhvr>
                                      <p:to>
                                        <p:strVal val="visible"/>
                                      </p:to>
                                    </p:set>
                                    <p:anim calcmode="lin" valueType="num">
                                      <p:cBhvr additive="base">
                                        <p:cTn id="26" dur="750" fill="hold"/>
                                        <p:tgtEl>
                                          <p:spTgt spid="26"/>
                                        </p:tgtEl>
                                        <p:attrNameLst>
                                          <p:attrName>ppt_x</p:attrName>
                                        </p:attrNameLst>
                                      </p:cBhvr>
                                      <p:tavLst>
                                        <p:tav tm="0">
                                          <p:val>
                                            <p:strVal val="#ppt_x"/>
                                          </p:val>
                                        </p:tav>
                                        <p:tav tm="100000">
                                          <p:val>
                                            <p:strVal val="#ppt_x"/>
                                          </p:val>
                                        </p:tav>
                                      </p:tavLst>
                                    </p:anim>
                                    <p:anim calcmode="lin" valueType="num">
                                      <p:cBhvr additive="base">
                                        <p:cTn id="27" dur="750" fill="hold"/>
                                        <p:tgtEl>
                                          <p:spTgt spid="26"/>
                                        </p:tgtEl>
                                        <p:attrNameLst>
                                          <p:attrName>ppt_y</p:attrName>
                                        </p:attrNameLst>
                                      </p:cBhvr>
                                      <p:tavLst>
                                        <p:tav tm="0">
                                          <p:val>
                                            <p:strVal val="1+#ppt_h/2"/>
                                          </p:val>
                                        </p:tav>
                                        <p:tav tm="100000">
                                          <p:val>
                                            <p:strVal val="#ppt_y"/>
                                          </p:val>
                                        </p:tav>
                                      </p:tavLst>
                                    </p:anim>
                                  </p:childTnLst>
                                </p:cTn>
                              </p:par>
                              <p:par>
                                <p:cTn id="28" presetID="2" presetClass="entr" presetSubtype="4" decel="100000" fill="hold" nodeType="withEffect">
                                  <p:stCondLst>
                                    <p:cond delay="600"/>
                                  </p:stCondLst>
                                  <p:childTnLst>
                                    <p:set>
                                      <p:cBhvr>
                                        <p:cTn id="29" dur="1" fill="hold">
                                          <p:stCondLst>
                                            <p:cond delay="0"/>
                                          </p:stCondLst>
                                        </p:cTn>
                                        <p:tgtEl>
                                          <p:spTgt spid="27"/>
                                        </p:tgtEl>
                                        <p:attrNameLst>
                                          <p:attrName>style.visibility</p:attrName>
                                        </p:attrNameLst>
                                      </p:cBhvr>
                                      <p:to>
                                        <p:strVal val="visible"/>
                                      </p:to>
                                    </p:set>
                                    <p:anim calcmode="lin" valueType="num">
                                      <p:cBhvr additive="base">
                                        <p:cTn id="30" dur="750" fill="hold"/>
                                        <p:tgtEl>
                                          <p:spTgt spid="27"/>
                                        </p:tgtEl>
                                        <p:attrNameLst>
                                          <p:attrName>ppt_x</p:attrName>
                                        </p:attrNameLst>
                                      </p:cBhvr>
                                      <p:tavLst>
                                        <p:tav tm="0">
                                          <p:val>
                                            <p:strVal val="#ppt_x"/>
                                          </p:val>
                                        </p:tav>
                                        <p:tav tm="100000">
                                          <p:val>
                                            <p:strVal val="#ppt_x"/>
                                          </p:val>
                                        </p:tav>
                                      </p:tavLst>
                                    </p:anim>
                                    <p:anim calcmode="lin" valueType="num">
                                      <p:cBhvr additive="base">
                                        <p:cTn id="31" dur="750" fill="hold"/>
                                        <p:tgtEl>
                                          <p:spTgt spid="27"/>
                                        </p:tgtEl>
                                        <p:attrNameLst>
                                          <p:attrName>ppt_y</p:attrName>
                                        </p:attrNameLst>
                                      </p:cBhvr>
                                      <p:tavLst>
                                        <p:tav tm="0">
                                          <p:val>
                                            <p:strVal val="1+#ppt_h/2"/>
                                          </p:val>
                                        </p:tav>
                                        <p:tav tm="100000">
                                          <p:val>
                                            <p:strVal val="#ppt_y"/>
                                          </p:val>
                                        </p:tav>
                                      </p:tavLst>
                                    </p:anim>
                                  </p:childTnLst>
                                </p:cTn>
                              </p:par>
                              <p:par>
                                <p:cTn id="32" presetID="2" presetClass="entr" presetSubtype="8" decel="100000" fill="hold" grpId="0" nodeType="withEffect">
                                  <p:stCondLst>
                                    <p:cond delay="600"/>
                                  </p:stCondLst>
                                  <p:childTnLst>
                                    <p:set>
                                      <p:cBhvr>
                                        <p:cTn id="33" dur="1" fill="hold">
                                          <p:stCondLst>
                                            <p:cond delay="0"/>
                                          </p:stCondLst>
                                        </p:cTn>
                                        <p:tgtEl>
                                          <p:spTgt spid="8"/>
                                        </p:tgtEl>
                                        <p:attrNameLst>
                                          <p:attrName>style.visibility</p:attrName>
                                        </p:attrNameLst>
                                      </p:cBhvr>
                                      <p:to>
                                        <p:strVal val="visible"/>
                                      </p:to>
                                    </p:set>
                                    <p:anim calcmode="lin" valueType="num">
                                      <p:cBhvr additive="base">
                                        <p:cTn id="34" dur="1000" fill="hold"/>
                                        <p:tgtEl>
                                          <p:spTgt spid="8"/>
                                        </p:tgtEl>
                                        <p:attrNameLst>
                                          <p:attrName>ppt_x</p:attrName>
                                        </p:attrNameLst>
                                      </p:cBhvr>
                                      <p:tavLst>
                                        <p:tav tm="0">
                                          <p:val>
                                            <p:strVal val="0-#ppt_w/2"/>
                                          </p:val>
                                        </p:tav>
                                        <p:tav tm="100000">
                                          <p:val>
                                            <p:strVal val="#ppt_x"/>
                                          </p:val>
                                        </p:tav>
                                      </p:tavLst>
                                    </p:anim>
                                    <p:anim calcmode="lin" valueType="num">
                                      <p:cBhvr additive="base">
                                        <p:cTn id="35" dur="1000" fill="hold"/>
                                        <p:tgtEl>
                                          <p:spTgt spid="8"/>
                                        </p:tgtEl>
                                        <p:attrNameLst>
                                          <p:attrName>ppt_y</p:attrName>
                                        </p:attrNameLst>
                                      </p:cBhvr>
                                      <p:tavLst>
                                        <p:tav tm="0">
                                          <p:val>
                                            <p:strVal val="#ppt_y"/>
                                          </p:val>
                                        </p:tav>
                                        <p:tav tm="100000">
                                          <p:val>
                                            <p:strVal val="#ppt_y"/>
                                          </p:val>
                                        </p:tav>
                                      </p:tavLst>
                                    </p:anim>
                                  </p:childTnLst>
                                </p:cTn>
                              </p:par>
                              <p:par>
                                <p:cTn id="36" presetID="2" presetClass="entr" presetSubtype="2" decel="100000" fill="hold" grpId="0" nodeType="withEffect">
                                  <p:stCondLst>
                                    <p:cond delay="600"/>
                                  </p:stCondLst>
                                  <p:childTnLst>
                                    <p:set>
                                      <p:cBhvr>
                                        <p:cTn id="37" dur="1" fill="hold">
                                          <p:stCondLst>
                                            <p:cond delay="0"/>
                                          </p:stCondLst>
                                        </p:cTn>
                                        <p:tgtEl>
                                          <p:spTgt spid="23"/>
                                        </p:tgtEl>
                                        <p:attrNameLst>
                                          <p:attrName>style.visibility</p:attrName>
                                        </p:attrNameLst>
                                      </p:cBhvr>
                                      <p:to>
                                        <p:strVal val="visible"/>
                                      </p:to>
                                    </p:set>
                                    <p:anim calcmode="lin" valueType="num">
                                      <p:cBhvr additive="base">
                                        <p:cTn id="38" dur="1000" fill="hold"/>
                                        <p:tgtEl>
                                          <p:spTgt spid="23"/>
                                        </p:tgtEl>
                                        <p:attrNameLst>
                                          <p:attrName>ppt_x</p:attrName>
                                        </p:attrNameLst>
                                      </p:cBhvr>
                                      <p:tavLst>
                                        <p:tav tm="0">
                                          <p:val>
                                            <p:strVal val="1+#ppt_w/2"/>
                                          </p:val>
                                        </p:tav>
                                        <p:tav tm="100000">
                                          <p:val>
                                            <p:strVal val="#ppt_x"/>
                                          </p:val>
                                        </p:tav>
                                      </p:tavLst>
                                    </p:anim>
                                    <p:anim calcmode="lin" valueType="num">
                                      <p:cBhvr additive="base">
                                        <p:cTn id="39" dur="10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animBg="1"/>
      <p:bldP spid="8" grpId="0" animBg="1"/>
      <p:bldP spid="2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84ACF-3E20-5B41-3658-6A135098138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2B3B279-83E3-AF6C-E838-486839BF16B3}"/>
              </a:ext>
            </a:extLst>
          </p:cNvPr>
          <p:cNvSpPr/>
          <p:nvPr/>
        </p:nvSpPr>
        <p:spPr>
          <a:xfrm>
            <a:off x="-9223" y="87656"/>
            <a:ext cx="12192000" cy="7522184"/>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2" name="Rectangle 1">
            <a:extLst>
              <a:ext uri="{FF2B5EF4-FFF2-40B4-BE49-F238E27FC236}">
                <a16:creationId xmlns:a16="http://schemas.microsoft.com/office/drawing/2014/main" id="{007FAAA6-2583-43B9-11DE-19B27BB3255E}"/>
              </a:ext>
            </a:extLst>
          </p:cNvPr>
          <p:cNvSpPr/>
          <p:nvPr/>
        </p:nvSpPr>
        <p:spPr>
          <a:xfrm>
            <a:off x="0" y="0"/>
            <a:ext cx="12192000" cy="1237785"/>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3" name="Group 12">
            <a:extLst>
              <a:ext uri="{FF2B5EF4-FFF2-40B4-BE49-F238E27FC236}">
                <a16:creationId xmlns:a16="http://schemas.microsoft.com/office/drawing/2014/main" id="{4919D2C3-6D7E-DD55-5CEA-4562A0FBB705}"/>
              </a:ext>
            </a:extLst>
          </p:cNvPr>
          <p:cNvGrpSpPr/>
          <p:nvPr/>
        </p:nvGrpSpPr>
        <p:grpSpPr>
          <a:xfrm>
            <a:off x="59246" y="221262"/>
            <a:ext cx="3108960" cy="760203"/>
            <a:chOff x="81620" y="362598"/>
            <a:chExt cx="3108960" cy="760203"/>
          </a:xfrm>
        </p:grpSpPr>
        <p:sp>
          <p:nvSpPr>
            <p:cNvPr id="5" name="TextBox 4">
              <a:extLst>
                <a:ext uri="{FF2B5EF4-FFF2-40B4-BE49-F238E27FC236}">
                  <a16:creationId xmlns:a16="http://schemas.microsoft.com/office/drawing/2014/main" id="{7E2EDE1C-CB95-68E5-2134-871D0FBCC602}"/>
                </a:ext>
              </a:extLst>
            </p:cNvPr>
            <p:cNvSpPr txBox="1"/>
            <p:nvPr/>
          </p:nvSpPr>
          <p:spPr>
            <a:xfrm>
              <a:off x="81620" y="419535"/>
              <a:ext cx="1554480" cy="584775"/>
            </a:xfrm>
            <a:prstGeom prst="rect">
              <a:avLst/>
            </a:prstGeom>
            <a:noFill/>
          </p:spPr>
          <p:txBody>
            <a:bodyPr wrap="square" rtlCol="0">
              <a:spAutoFit/>
            </a:bodyPr>
            <a:lstStyle/>
            <a:p>
              <a:pPr algn="ctr"/>
              <a:r>
                <a:rPr lang="en-US" sz="3200" b="1" dirty="0">
                  <a:ln>
                    <a:solidFill>
                      <a:sysClr val="windowText" lastClr="000000"/>
                    </a:solidFill>
                  </a:ln>
                  <a:solidFill>
                    <a:schemeClr val="bg1"/>
                  </a:solidFill>
                  <a:latin typeface="Arial" panose="020B0604020202020204" pitchFamily="34" charset="0"/>
                  <a:cs typeface="Arial" panose="020B0604020202020204" pitchFamily="34" charset="0"/>
                </a:rPr>
                <a:t>NHÓM</a:t>
              </a:r>
              <a:endParaRPr lang="vi-VN" sz="3200" b="1" dirty="0">
                <a:ln>
                  <a:solidFill>
                    <a:sysClr val="windowText" lastClr="000000"/>
                  </a:solidFill>
                </a:ln>
                <a:solidFill>
                  <a:schemeClr val="bg1"/>
                </a:solidFill>
                <a:latin typeface="Arial" panose="020B0604020202020204" pitchFamily="34" charset="0"/>
                <a:cs typeface="Arial" panose="020B0604020202020204" pitchFamily="34" charset="0"/>
              </a:endParaRPr>
            </a:p>
          </p:txBody>
        </p:sp>
        <p:grpSp>
          <p:nvGrpSpPr>
            <p:cNvPr id="6" name="Group 5">
              <a:extLst>
                <a:ext uri="{FF2B5EF4-FFF2-40B4-BE49-F238E27FC236}">
                  <a16:creationId xmlns:a16="http://schemas.microsoft.com/office/drawing/2014/main" id="{32413BBD-5757-3C42-CB08-5CC2E407DB9B}"/>
                </a:ext>
              </a:extLst>
            </p:cNvPr>
            <p:cNvGrpSpPr/>
            <p:nvPr/>
          </p:nvGrpSpPr>
          <p:grpSpPr>
            <a:xfrm>
              <a:off x="1636100" y="362598"/>
              <a:ext cx="1554480" cy="760203"/>
              <a:chOff x="6105722" y="2761129"/>
              <a:chExt cx="2741898" cy="1335741"/>
            </a:xfrm>
          </p:grpSpPr>
          <p:sp>
            <p:nvSpPr>
              <p:cNvPr id="7" name="Rectangle: Rounded Corners 6">
                <a:extLst>
                  <a:ext uri="{FF2B5EF4-FFF2-40B4-BE49-F238E27FC236}">
                    <a16:creationId xmlns:a16="http://schemas.microsoft.com/office/drawing/2014/main" id="{44F14122-2F23-4C74-648E-0E088B1F6F4F}"/>
                  </a:ext>
                </a:extLst>
              </p:cNvPr>
              <p:cNvSpPr/>
              <p:nvPr/>
            </p:nvSpPr>
            <p:spPr>
              <a:xfrm>
                <a:off x="6105722" y="2761129"/>
                <a:ext cx="2741898" cy="1335741"/>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8" name="TextBox 7">
                <a:extLst>
                  <a:ext uri="{FF2B5EF4-FFF2-40B4-BE49-F238E27FC236}">
                    <a16:creationId xmlns:a16="http://schemas.microsoft.com/office/drawing/2014/main" id="{E242CCC9-338B-3EF5-35DA-347E60A7560E}"/>
                  </a:ext>
                </a:extLst>
              </p:cNvPr>
              <p:cNvSpPr txBox="1"/>
              <p:nvPr/>
            </p:nvSpPr>
            <p:spPr>
              <a:xfrm>
                <a:off x="6212648" y="2875000"/>
                <a:ext cx="2528047" cy="1135658"/>
              </a:xfrm>
              <a:prstGeom prst="rect">
                <a:avLst/>
              </a:prstGeom>
              <a:noFill/>
              <a:ln>
                <a:noFill/>
              </a:ln>
            </p:spPr>
            <p:txBody>
              <a:bodyPr wrap="square" rtlCol="0">
                <a:spAutoFit/>
              </a:bodyPr>
              <a:lstStyle/>
              <a:p>
                <a:pPr algn="ctr"/>
                <a:r>
                  <a:rPr lang="en-US" sz="3600" b="1" dirty="0">
                    <a:latin typeface="Arial" panose="020B0604020202020204" pitchFamily="34" charset="0"/>
                    <a:cs typeface="Arial" panose="020B0604020202020204" pitchFamily="34" charset="0"/>
                  </a:rPr>
                  <a:t>2</a:t>
                </a:r>
                <a:endParaRPr lang="vi-VN" sz="3600" b="1" dirty="0">
                  <a:latin typeface="Arial" panose="020B0604020202020204" pitchFamily="34" charset="0"/>
                  <a:cs typeface="Arial" panose="020B0604020202020204" pitchFamily="34" charset="0"/>
                </a:endParaRPr>
              </a:p>
            </p:txBody>
          </p:sp>
        </p:grpSp>
      </p:grpSp>
      <p:pic>
        <p:nvPicPr>
          <p:cNvPr id="15" name="Picture 14">
            <a:extLst>
              <a:ext uri="{FF2B5EF4-FFF2-40B4-BE49-F238E27FC236}">
                <a16:creationId xmlns:a16="http://schemas.microsoft.com/office/drawing/2014/main" id="{26C1ABF3-60BD-510E-10E3-DD12C703B0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68289" y="123109"/>
            <a:ext cx="444639" cy="296426"/>
          </a:xfrm>
          <a:prstGeom prst="rect">
            <a:avLst/>
          </a:prstGeom>
        </p:spPr>
      </p:pic>
      <p:sp>
        <p:nvSpPr>
          <p:cNvPr id="16" name="TextBox 15">
            <a:extLst>
              <a:ext uri="{FF2B5EF4-FFF2-40B4-BE49-F238E27FC236}">
                <a16:creationId xmlns:a16="http://schemas.microsoft.com/office/drawing/2014/main" id="{E0375C50-1B02-A93C-602E-1AA677CEB3B4}"/>
              </a:ext>
            </a:extLst>
          </p:cNvPr>
          <p:cNvSpPr txBox="1"/>
          <p:nvPr/>
        </p:nvSpPr>
        <p:spPr>
          <a:xfrm>
            <a:off x="10912928" y="102045"/>
            <a:ext cx="1260627" cy="338554"/>
          </a:xfrm>
          <a:prstGeom prst="rect">
            <a:avLst/>
          </a:prstGeom>
          <a:noFill/>
        </p:spPr>
        <p:txBody>
          <a:bodyPr wrap="square" rtlCol="0">
            <a:spAutoFit/>
          </a:bodyPr>
          <a:lstStyle/>
          <a:p>
            <a:r>
              <a:rPr lang="en-US" sz="1600" b="1">
                <a:solidFill>
                  <a:schemeClr val="bg1"/>
                </a:solidFill>
                <a:latin typeface="Arial" panose="020B0604020202020204" pitchFamily="34" charset="0"/>
                <a:cs typeface="Arial" panose="020B0604020202020204" pitchFamily="34" charset="0"/>
              </a:rPr>
              <a:t>Việt Nam</a:t>
            </a:r>
            <a:endParaRPr lang="vi-VN" sz="1600" b="1">
              <a:solidFill>
                <a:schemeClr val="bg1"/>
              </a:solidFill>
              <a:latin typeface="Arial" panose="020B0604020202020204" pitchFamily="34" charset="0"/>
              <a:cs typeface="Arial" panose="020B0604020202020204" pitchFamily="34" charset="0"/>
            </a:endParaRPr>
          </a:p>
        </p:txBody>
      </p:sp>
      <p:sp>
        <p:nvSpPr>
          <p:cNvPr id="17" name="Isosceles Triangle 16">
            <a:extLst>
              <a:ext uri="{FF2B5EF4-FFF2-40B4-BE49-F238E27FC236}">
                <a16:creationId xmlns:a16="http://schemas.microsoft.com/office/drawing/2014/main" id="{39AB2262-A491-6366-1F9B-B6F7E0EA8365}"/>
              </a:ext>
            </a:extLst>
          </p:cNvPr>
          <p:cNvSpPr/>
          <p:nvPr/>
        </p:nvSpPr>
        <p:spPr>
          <a:xfrm rot="10800000">
            <a:off x="11923927" y="221262"/>
            <a:ext cx="172567" cy="14133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Rectangle 19">
            <a:extLst>
              <a:ext uri="{FF2B5EF4-FFF2-40B4-BE49-F238E27FC236}">
                <a16:creationId xmlns:a16="http://schemas.microsoft.com/office/drawing/2014/main" id="{99B7EB3A-5041-79DA-7A43-C18BED29EEC9}"/>
              </a:ext>
            </a:extLst>
          </p:cNvPr>
          <p:cNvSpPr/>
          <p:nvPr/>
        </p:nvSpPr>
        <p:spPr>
          <a:xfrm>
            <a:off x="0" y="1258850"/>
            <a:ext cx="12173555" cy="514194"/>
          </a:xfrm>
          <a:prstGeom prst="rect">
            <a:avLst/>
          </a:prstGeom>
          <a:solidFill>
            <a:srgbClr val="0F0F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TextBox 20">
            <a:extLst>
              <a:ext uri="{FF2B5EF4-FFF2-40B4-BE49-F238E27FC236}">
                <a16:creationId xmlns:a16="http://schemas.microsoft.com/office/drawing/2014/main" id="{233BCDB6-6175-B585-31DE-0E576BFD0914}"/>
              </a:ext>
            </a:extLst>
          </p:cNvPr>
          <p:cNvSpPr txBox="1"/>
          <p:nvPr/>
        </p:nvSpPr>
        <p:spPr>
          <a:xfrm>
            <a:off x="872746" y="1325590"/>
            <a:ext cx="1360449" cy="369332"/>
          </a:xfrm>
          <a:prstGeom prst="rect">
            <a:avLst/>
          </a:prstGeom>
          <a:noFill/>
        </p:spPr>
        <p:txBody>
          <a:bodyPr wrap="square" rtlCol="0">
            <a:spAutoFit/>
          </a:bodyPr>
          <a:lstStyle/>
          <a:p>
            <a:r>
              <a:rPr lang="en-US" b="1">
                <a:solidFill>
                  <a:srgbClr val="F7971D"/>
                </a:solidFill>
                <a:latin typeface="Arial" panose="020B0604020202020204" pitchFamily="34" charset="0"/>
                <a:cs typeface="Arial" panose="020B0604020202020204" pitchFamily="34" charset="0"/>
              </a:rPr>
              <a:t>NỘI DUNG</a:t>
            </a:r>
            <a:endParaRPr lang="vi-VN" b="1">
              <a:solidFill>
                <a:srgbClr val="F7971D"/>
              </a:solidFill>
              <a:latin typeface="Arial" panose="020B0604020202020204" pitchFamily="34" charset="0"/>
              <a:cs typeface="Arial" panose="020B0604020202020204" pitchFamily="34" charset="0"/>
            </a:endParaRPr>
          </a:p>
        </p:txBody>
      </p:sp>
      <p:sp>
        <p:nvSpPr>
          <p:cNvPr id="22" name="TextBox 21">
            <a:hlinkClick r:id="rId3" action="ppaction://hlinksldjump"/>
            <a:extLst>
              <a:ext uri="{FF2B5EF4-FFF2-40B4-BE49-F238E27FC236}">
                <a16:creationId xmlns:a16="http://schemas.microsoft.com/office/drawing/2014/main" id="{7C633F71-97A4-B85F-78ED-FF16827812F2}"/>
              </a:ext>
            </a:extLst>
          </p:cNvPr>
          <p:cNvSpPr txBox="1"/>
          <p:nvPr/>
        </p:nvSpPr>
        <p:spPr>
          <a:xfrm>
            <a:off x="5313861" y="1331281"/>
            <a:ext cx="1360449" cy="369332"/>
          </a:xfrm>
          <a:prstGeom prst="rect">
            <a:avLst/>
          </a:prstGeom>
          <a:noFill/>
        </p:spPr>
        <p:txBody>
          <a:bodyPr wrap="square" rtlCol="0">
            <a:spAutoFit/>
          </a:bodyPr>
          <a:lstStyle/>
          <a:p>
            <a:r>
              <a:rPr lang="en-US" b="1" dirty="0">
                <a:solidFill>
                  <a:schemeClr val="bg1"/>
                </a:solidFill>
                <a:latin typeface="Arial" panose="020B0604020202020204" pitchFamily="34" charset="0"/>
                <a:cs typeface="Arial" panose="020B0604020202020204" pitchFamily="34" charset="0"/>
              </a:rPr>
              <a:t>KẾT LUẬN</a:t>
            </a:r>
            <a:endParaRPr lang="vi-VN" b="1" dirty="0">
              <a:solidFill>
                <a:schemeClr val="bg1"/>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9E4ED7E4-0F26-4149-006A-FB5C4D44A9F0}"/>
              </a:ext>
            </a:extLst>
          </p:cNvPr>
          <p:cNvSpPr txBox="1"/>
          <p:nvPr/>
        </p:nvSpPr>
        <p:spPr>
          <a:xfrm>
            <a:off x="9552479" y="1323942"/>
            <a:ext cx="1766775" cy="369332"/>
          </a:xfrm>
          <a:prstGeom prst="rect">
            <a:avLst/>
          </a:prstGeom>
          <a:noFill/>
        </p:spPr>
        <p:txBody>
          <a:bodyPr wrap="square" rtlCol="0">
            <a:spAutoFit/>
          </a:bodyPr>
          <a:lstStyle/>
          <a:p>
            <a:r>
              <a:rPr lang="en-US" b="1">
                <a:solidFill>
                  <a:schemeClr val="bg1"/>
                </a:solidFill>
                <a:latin typeface="Arial" panose="020B0604020202020204" pitchFamily="34" charset="0"/>
                <a:cs typeface="Arial" panose="020B0604020202020204" pitchFamily="34" charset="0"/>
              </a:rPr>
              <a:t>TỔNG KẾT</a:t>
            </a:r>
            <a:endParaRPr lang="vi-VN" b="1">
              <a:solidFill>
                <a:schemeClr val="bg1"/>
              </a:solidFill>
              <a:latin typeface="Arial" panose="020B0604020202020204" pitchFamily="34" charset="0"/>
              <a:cs typeface="Arial" panose="020B0604020202020204" pitchFamily="34" charset="0"/>
            </a:endParaRPr>
          </a:p>
        </p:txBody>
      </p:sp>
      <p:sp>
        <p:nvSpPr>
          <p:cNvPr id="24" name="Rectangle: Rounded Corners 23">
            <a:extLst>
              <a:ext uri="{FF2B5EF4-FFF2-40B4-BE49-F238E27FC236}">
                <a16:creationId xmlns:a16="http://schemas.microsoft.com/office/drawing/2014/main" id="{695C8AE5-9F47-E7F9-DFEA-403060AB616E}"/>
              </a:ext>
            </a:extLst>
          </p:cNvPr>
          <p:cNvSpPr/>
          <p:nvPr/>
        </p:nvSpPr>
        <p:spPr>
          <a:xfrm>
            <a:off x="804583" y="1713576"/>
            <a:ext cx="1583473" cy="89453"/>
          </a:xfrm>
          <a:prstGeom prst="roundRect">
            <a:avLst>
              <a:gd name="adj" fmla="val 5000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TextBox 30">
            <a:extLst>
              <a:ext uri="{FF2B5EF4-FFF2-40B4-BE49-F238E27FC236}">
                <a16:creationId xmlns:a16="http://schemas.microsoft.com/office/drawing/2014/main" id="{65269979-DDC2-E33D-5CD4-BC21CC231CDD}"/>
              </a:ext>
            </a:extLst>
          </p:cNvPr>
          <p:cNvSpPr txBox="1"/>
          <p:nvPr/>
        </p:nvSpPr>
        <p:spPr>
          <a:xfrm>
            <a:off x="459662" y="2069464"/>
            <a:ext cx="5295848" cy="769441"/>
          </a:xfrm>
          <a:prstGeom prst="rect">
            <a:avLst/>
          </a:prstGeom>
          <a:noFill/>
        </p:spPr>
        <p:txBody>
          <a:bodyPr wrap="square" rtlCol="0">
            <a:spAutoFit/>
          </a:bodyPr>
          <a:lstStyle/>
          <a:p>
            <a:r>
              <a:rPr lang="en-US" sz="2000" b="1" dirty="0">
                <a:solidFill>
                  <a:schemeClr val="bg1"/>
                </a:solidFill>
              </a:rPr>
              <a:t>NỘI DUNG 1:</a:t>
            </a:r>
            <a:endParaRPr lang="vi-VN" sz="2000" b="1" dirty="0">
              <a:solidFill>
                <a:schemeClr val="bg1"/>
              </a:solidFill>
            </a:endParaRPr>
          </a:p>
          <a:p>
            <a:r>
              <a:rPr lang="en-US" sz="2400" dirty="0" err="1">
                <a:solidFill>
                  <a:schemeClr val="bg1"/>
                </a:solidFill>
              </a:rPr>
              <a:t>Giới</a:t>
            </a:r>
            <a:r>
              <a:rPr lang="en-US" sz="2400" dirty="0">
                <a:solidFill>
                  <a:schemeClr val="bg1"/>
                </a:solidFill>
              </a:rPr>
              <a:t> </a:t>
            </a:r>
            <a:r>
              <a:rPr lang="en-US" sz="2400" dirty="0" err="1">
                <a:solidFill>
                  <a:schemeClr val="bg1"/>
                </a:solidFill>
              </a:rPr>
              <a:t>thiệu</a:t>
            </a:r>
            <a:r>
              <a:rPr lang="en-US" sz="2400" dirty="0">
                <a:solidFill>
                  <a:schemeClr val="bg1"/>
                </a:solidFill>
              </a:rPr>
              <a:t> </a:t>
            </a:r>
            <a:r>
              <a:rPr lang="en-US" sz="2400" dirty="0" err="1">
                <a:solidFill>
                  <a:schemeClr val="bg1"/>
                </a:solidFill>
              </a:rPr>
              <a:t>về</a:t>
            </a:r>
            <a:r>
              <a:rPr lang="en-US" sz="2400" dirty="0">
                <a:solidFill>
                  <a:schemeClr val="bg1"/>
                </a:solidFill>
              </a:rPr>
              <a:t> PCA </a:t>
            </a:r>
            <a:r>
              <a:rPr lang="en-US" sz="2400" dirty="0" err="1">
                <a:solidFill>
                  <a:schemeClr val="bg1"/>
                </a:solidFill>
              </a:rPr>
              <a:t>và</a:t>
            </a:r>
            <a:r>
              <a:rPr lang="en-US" sz="2400" dirty="0">
                <a:solidFill>
                  <a:schemeClr val="bg1"/>
                </a:solidFill>
              </a:rPr>
              <a:t> </a:t>
            </a:r>
            <a:r>
              <a:rPr lang="en-US" sz="2400" dirty="0" err="1">
                <a:solidFill>
                  <a:schemeClr val="bg1"/>
                </a:solidFill>
              </a:rPr>
              <a:t>giảm</a:t>
            </a:r>
            <a:r>
              <a:rPr lang="en-US" sz="2400" dirty="0">
                <a:solidFill>
                  <a:schemeClr val="bg1"/>
                </a:solidFill>
              </a:rPr>
              <a:t> </a:t>
            </a:r>
            <a:r>
              <a:rPr lang="en-US" sz="2400" dirty="0" err="1">
                <a:solidFill>
                  <a:schemeClr val="bg1"/>
                </a:solidFill>
              </a:rPr>
              <a:t>chiều</a:t>
            </a:r>
            <a:r>
              <a:rPr lang="en-US" sz="2400" dirty="0">
                <a:solidFill>
                  <a:schemeClr val="bg1"/>
                </a:solidFill>
              </a:rPr>
              <a:t> </a:t>
            </a:r>
            <a:r>
              <a:rPr lang="en-US" sz="2400" dirty="0" err="1">
                <a:solidFill>
                  <a:schemeClr val="bg1"/>
                </a:solidFill>
              </a:rPr>
              <a:t>dữ</a:t>
            </a:r>
            <a:r>
              <a:rPr lang="en-US" sz="2400" dirty="0">
                <a:solidFill>
                  <a:schemeClr val="bg1"/>
                </a:solidFill>
              </a:rPr>
              <a:t> </a:t>
            </a:r>
            <a:r>
              <a:rPr lang="en-US" sz="2400" dirty="0" err="1">
                <a:solidFill>
                  <a:schemeClr val="bg1"/>
                </a:solidFill>
              </a:rPr>
              <a:t>liệu</a:t>
            </a:r>
            <a:endParaRPr lang="vi-VN" sz="2400" b="1" dirty="0">
              <a:solidFill>
                <a:schemeClr val="bg1"/>
              </a:solidFill>
            </a:endParaRPr>
          </a:p>
        </p:txBody>
      </p:sp>
      <p:sp>
        <p:nvSpPr>
          <p:cNvPr id="32" name="TextBox 31">
            <a:extLst>
              <a:ext uri="{FF2B5EF4-FFF2-40B4-BE49-F238E27FC236}">
                <a16:creationId xmlns:a16="http://schemas.microsoft.com/office/drawing/2014/main" id="{AC774272-5E8B-6CDE-2AF9-34826B3D8D37}"/>
              </a:ext>
            </a:extLst>
          </p:cNvPr>
          <p:cNvSpPr txBox="1"/>
          <p:nvPr/>
        </p:nvSpPr>
        <p:spPr>
          <a:xfrm>
            <a:off x="458748" y="3008142"/>
            <a:ext cx="5582475" cy="1077218"/>
          </a:xfrm>
          <a:prstGeom prst="rect">
            <a:avLst/>
          </a:prstGeom>
          <a:noFill/>
        </p:spPr>
        <p:txBody>
          <a:bodyPr wrap="square" rtlCol="0">
            <a:spAutoFit/>
          </a:bodyPr>
          <a:lstStyle/>
          <a:p>
            <a:r>
              <a:rPr lang="en-US" sz="2000" b="1" dirty="0">
                <a:solidFill>
                  <a:schemeClr val="bg1"/>
                </a:solidFill>
              </a:rPr>
              <a:t>NỘI DUNG 2:</a:t>
            </a:r>
          </a:p>
          <a:p>
            <a:r>
              <a:rPr lang="en-US" sz="2400" dirty="0" err="1">
                <a:solidFill>
                  <a:schemeClr val="bg1"/>
                </a:solidFill>
                <a:latin typeface="Calibri" panose="020F0502020204030204" pitchFamily="34" charset="0"/>
                <a:cs typeface="Calibri" panose="020F0502020204030204" pitchFamily="34" charset="0"/>
              </a:rPr>
              <a:t>Các</a:t>
            </a:r>
            <a:r>
              <a:rPr lang="en-US" sz="2400" dirty="0">
                <a:solidFill>
                  <a:schemeClr val="bg1"/>
                </a:solidFill>
                <a:latin typeface="Calibri" panose="020F0502020204030204" pitchFamily="34" charset="0"/>
                <a:cs typeface="Calibri" panose="020F0502020204030204" pitchFamily="34" charset="0"/>
              </a:rPr>
              <a:t> </a:t>
            </a:r>
            <a:r>
              <a:rPr lang="en-US" sz="2400" dirty="0" err="1">
                <a:solidFill>
                  <a:schemeClr val="bg1"/>
                </a:solidFill>
                <a:latin typeface="Calibri" panose="020F0502020204030204" pitchFamily="34" charset="0"/>
                <a:cs typeface="Calibri" panose="020F0502020204030204" pitchFamily="34" charset="0"/>
              </a:rPr>
              <a:t>thành</a:t>
            </a:r>
            <a:r>
              <a:rPr lang="en-US" sz="2400" dirty="0">
                <a:solidFill>
                  <a:schemeClr val="bg1"/>
                </a:solidFill>
                <a:latin typeface="Calibri" panose="020F0502020204030204" pitchFamily="34" charset="0"/>
                <a:cs typeface="Calibri" panose="020F0502020204030204" pitchFamily="34" charset="0"/>
              </a:rPr>
              <a:t> </a:t>
            </a:r>
            <a:r>
              <a:rPr lang="en-US" sz="2400" dirty="0" err="1">
                <a:solidFill>
                  <a:schemeClr val="bg1"/>
                </a:solidFill>
                <a:latin typeface="Calibri" panose="020F0502020204030204" pitchFamily="34" charset="0"/>
                <a:cs typeface="Calibri" panose="020F0502020204030204" pitchFamily="34" charset="0"/>
              </a:rPr>
              <a:t>phần</a:t>
            </a:r>
            <a:r>
              <a:rPr lang="en-US" sz="2400" dirty="0">
                <a:solidFill>
                  <a:schemeClr val="bg1"/>
                </a:solidFill>
                <a:latin typeface="Calibri" panose="020F0502020204030204" pitchFamily="34" charset="0"/>
                <a:cs typeface="Calibri" panose="020F0502020204030204" pitchFamily="34" charset="0"/>
              </a:rPr>
              <a:t> </a:t>
            </a:r>
            <a:r>
              <a:rPr lang="en-US" sz="2400" dirty="0" err="1">
                <a:solidFill>
                  <a:schemeClr val="bg1"/>
                </a:solidFill>
                <a:latin typeface="Calibri" panose="020F0502020204030204" pitchFamily="34" charset="0"/>
                <a:cs typeface="Calibri" panose="020F0502020204030204" pitchFamily="34" charset="0"/>
              </a:rPr>
              <a:t>chính</a:t>
            </a:r>
            <a:r>
              <a:rPr lang="en-US" sz="2400" dirty="0">
                <a:solidFill>
                  <a:schemeClr val="bg1"/>
                </a:solidFill>
                <a:latin typeface="Calibri" panose="020F0502020204030204" pitchFamily="34" charset="0"/>
                <a:cs typeface="Calibri" panose="020F0502020204030204" pitchFamily="34" charset="0"/>
              </a:rPr>
              <a:t> </a:t>
            </a:r>
            <a:r>
              <a:rPr lang="en-US" sz="2400" dirty="0" err="1">
                <a:solidFill>
                  <a:schemeClr val="bg1"/>
                </a:solidFill>
                <a:latin typeface="Calibri" panose="020F0502020204030204" pitchFamily="34" charset="0"/>
                <a:cs typeface="Calibri" panose="020F0502020204030204" pitchFamily="34" charset="0"/>
              </a:rPr>
              <a:t>va</a:t>
            </a:r>
            <a:r>
              <a:rPr lang="en-US" sz="2400" dirty="0">
                <a:solidFill>
                  <a:schemeClr val="bg1"/>
                </a:solidFill>
                <a:latin typeface="Calibri" panose="020F0502020204030204" pitchFamily="34" charset="0"/>
                <a:cs typeface="Calibri" panose="020F0502020204030204" pitchFamily="34" charset="0"/>
              </a:rPr>
              <a:t>̀ </a:t>
            </a:r>
            <a:r>
              <a:rPr lang="en-US" sz="2400" dirty="0" err="1">
                <a:solidFill>
                  <a:schemeClr val="bg1"/>
                </a:solidFill>
                <a:latin typeface="Calibri" panose="020F0502020204030204" pitchFamily="34" charset="0"/>
                <a:cs typeface="Calibri" panose="020F0502020204030204" pitchFamily="34" charset="0"/>
              </a:rPr>
              <a:t>quy</a:t>
            </a:r>
            <a:r>
              <a:rPr lang="en-US" sz="2400" dirty="0">
                <a:solidFill>
                  <a:schemeClr val="bg1"/>
                </a:solidFill>
                <a:latin typeface="Calibri" panose="020F0502020204030204" pitchFamily="34" charset="0"/>
                <a:cs typeface="Calibri" panose="020F0502020204030204" pitchFamily="34" charset="0"/>
              </a:rPr>
              <a:t> </a:t>
            </a:r>
            <a:r>
              <a:rPr lang="en-US" sz="2400" dirty="0" err="1">
                <a:solidFill>
                  <a:schemeClr val="bg1"/>
                </a:solidFill>
                <a:latin typeface="Calibri" panose="020F0502020204030204" pitchFamily="34" charset="0"/>
                <a:cs typeface="Calibri" panose="020F0502020204030204" pitchFamily="34" charset="0"/>
              </a:rPr>
              <a:t>trình</a:t>
            </a:r>
            <a:r>
              <a:rPr lang="en-US" sz="2400" dirty="0">
                <a:solidFill>
                  <a:schemeClr val="bg1"/>
                </a:solidFill>
                <a:latin typeface="Calibri" panose="020F0502020204030204" pitchFamily="34" charset="0"/>
                <a:cs typeface="Calibri" panose="020F0502020204030204" pitchFamily="34" charset="0"/>
              </a:rPr>
              <a:t> </a:t>
            </a:r>
            <a:r>
              <a:rPr lang="vi-VN" sz="2400" dirty="0">
                <a:solidFill>
                  <a:schemeClr val="bg1"/>
                </a:solidFill>
                <a:latin typeface="Calibri" panose="020F0502020204030204" pitchFamily="34" charset="0"/>
                <a:cs typeface="Calibri" panose="020F0502020204030204" pitchFamily="34" charset="0"/>
              </a:rPr>
              <a:t>PCA</a:t>
            </a:r>
            <a:endParaRPr lang="en-US" sz="2400" b="1" dirty="0">
              <a:solidFill>
                <a:schemeClr val="bg1"/>
              </a:solidFill>
              <a:latin typeface="Calibri" panose="020F0502020204030204" pitchFamily="34" charset="0"/>
              <a:cs typeface="Calibri" panose="020F0502020204030204" pitchFamily="34" charset="0"/>
            </a:endParaRPr>
          </a:p>
          <a:p>
            <a:endParaRPr lang="en-US" sz="2000" b="1" dirty="0">
              <a:solidFill>
                <a:schemeClr val="bg1"/>
              </a:solidFill>
            </a:endParaRPr>
          </a:p>
        </p:txBody>
      </p:sp>
      <p:sp>
        <p:nvSpPr>
          <p:cNvPr id="33" name="TextBox 32">
            <a:extLst>
              <a:ext uri="{FF2B5EF4-FFF2-40B4-BE49-F238E27FC236}">
                <a16:creationId xmlns:a16="http://schemas.microsoft.com/office/drawing/2014/main" id="{639BA0A3-DF68-621E-53C9-6AC62ABE60FE}"/>
              </a:ext>
            </a:extLst>
          </p:cNvPr>
          <p:cNvSpPr txBox="1"/>
          <p:nvPr/>
        </p:nvSpPr>
        <p:spPr>
          <a:xfrm>
            <a:off x="457834" y="3951331"/>
            <a:ext cx="3945193" cy="769441"/>
          </a:xfrm>
          <a:prstGeom prst="rect">
            <a:avLst/>
          </a:prstGeom>
          <a:noFill/>
        </p:spPr>
        <p:txBody>
          <a:bodyPr wrap="square" rtlCol="0">
            <a:spAutoFit/>
          </a:bodyPr>
          <a:lstStyle/>
          <a:p>
            <a:r>
              <a:rPr lang="en-US" sz="2000" b="1" dirty="0">
                <a:solidFill>
                  <a:schemeClr val="bg1"/>
                </a:solidFill>
              </a:rPr>
              <a:t>NỘI DUNG 3:</a:t>
            </a:r>
          </a:p>
          <a:p>
            <a:r>
              <a:rPr lang="en-US" sz="2400" dirty="0" err="1">
                <a:solidFill>
                  <a:schemeClr val="bg1"/>
                </a:solidFill>
              </a:rPr>
              <a:t>Ứng</a:t>
            </a:r>
            <a:r>
              <a:rPr lang="en-US" sz="2400" dirty="0">
                <a:solidFill>
                  <a:schemeClr val="bg1"/>
                </a:solidFill>
              </a:rPr>
              <a:t> </a:t>
            </a:r>
            <a:r>
              <a:rPr lang="en-US" sz="2400" dirty="0" err="1">
                <a:solidFill>
                  <a:schemeClr val="bg1"/>
                </a:solidFill>
              </a:rPr>
              <a:t>dụng</a:t>
            </a:r>
            <a:r>
              <a:rPr lang="en-US" sz="2400" dirty="0">
                <a:solidFill>
                  <a:schemeClr val="bg1"/>
                </a:solidFill>
              </a:rPr>
              <a:t> </a:t>
            </a:r>
            <a:r>
              <a:rPr lang="en-US" sz="2400" dirty="0" err="1">
                <a:solidFill>
                  <a:schemeClr val="bg1"/>
                </a:solidFill>
              </a:rPr>
              <a:t>va</a:t>
            </a:r>
            <a:r>
              <a:rPr lang="en-US" sz="2400" dirty="0">
                <a:solidFill>
                  <a:schemeClr val="bg1"/>
                </a:solidFill>
              </a:rPr>
              <a:t>̀ </a:t>
            </a:r>
            <a:r>
              <a:rPr lang="en-US" sz="2400" dirty="0" err="1">
                <a:solidFill>
                  <a:schemeClr val="bg1"/>
                </a:solidFill>
              </a:rPr>
              <a:t>đánh</a:t>
            </a:r>
            <a:r>
              <a:rPr lang="en-US" sz="2400" dirty="0">
                <a:solidFill>
                  <a:schemeClr val="bg1"/>
                </a:solidFill>
              </a:rPr>
              <a:t> </a:t>
            </a:r>
            <a:r>
              <a:rPr lang="en-US" sz="2400" dirty="0" err="1">
                <a:solidFill>
                  <a:schemeClr val="bg1"/>
                </a:solidFill>
              </a:rPr>
              <a:t>gia</a:t>
            </a:r>
            <a:r>
              <a:rPr lang="en-US" sz="2400" dirty="0">
                <a:solidFill>
                  <a:schemeClr val="bg1"/>
                </a:solidFill>
              </a:rPr>
              <a:t>́ PCA</a:t>
            </a:r>
            <a:endParaRPr lang="vi-VN" sz="2400" dirty="0">
              <a:solidFill>
                <a:schemeClr val="bg1"/>
              </a:solidFill>
            </a:endParaRPr>
          </a:p>
        </p:txBody>
      </p:sp>
      <p:sp>
        <p:nvSpPr>
          <p:cNvPr id="34" name="TextBox 33">
            <a:extLst>
              <a:ext uri="{FF2B5EF4-FFF2-40B4-BE49-F238E27FC236}">
                <a16:creationId xmlns:a16="http://schemas.microsoft.com/office/drawing/2014/main" id="{32836A35-9DDD-4DC2-AA6B-729252AB28D3}"/>
              </a:ext>
            </a:extLst>
          </p:cNvPr>
          <p:cNvSpPr txBox="1"/>
          <p:nvPr/>
        </p:nvSpPr>
        <p:spPr>
          <a:xfrm>
            <a:off x="457834" y="4843510"/>
            <a:ext cx="5295848" cy="769441"/>
          </a:xfrm>
          <a:prstGeom prst="rect">
            <a:avLst/>
          </a:prstGeom>
          <a:noFill/>
        </p:spPr>
        <p:txBody>
          <a:bodyPr wrap="square" rtlCol="0">
            <a:spAutoFit/>
          </a:bodyPr>
          <a:lstStyle/>
          <a:p>
            <a:r>
              <a:rPr lang="en-US" sz="2000" b="1" dirty="0">
                <a:solidFill>
                  <a:schemeClr val="bg1"/>
                </a:solidFill>
              </a:rPr>
              <a:t>NỘI DUNG 4:</a:t>
            </a:r>
          </a:p>
          <a:p>
            <a:r>
              <a:rPr lang="vi-VN" sz="2400" dirty="0">
                <a:solidFill>
                  <a:schemeClr val="bg1"/>
                </a:solidFill>
                <a:latin typeface="Calibri" panose="020F0502020204030204" pitchFamily="34" charset="0"/>
                <a:cs typeface="Calibri" panose="020F0502020204030204" pitchFamily="34" charset="0"/>
              </a:rPr>
              <a:t>Giới thiệu về bộ dữ liệu áp dụng PCA</a:t>
            </a:r>
            <a:endParaRPr lang="en-US" sz="3200" dirty="0">
              <a:solidFill>
                <a:schemeClr val="bg1"/>
              </a:solidFill>
              <a:latin typeface="Calibri" panose="020F0502020204030204" pitchFamily="34" charset="0"/>
              <a:cs typeface="Calibri" panose="020F0502020204030204" pitchFamily="34" charset="0"/>
            </a:endParaRPr>
          </a:p>
        </p:txBody>
      </p:sp>
      <p:sp>
        <p:nvSpPr>
          <p:cNvPr id="36" name="Rectangle: Rounded Corners 35">
            <a:extLst>
              <a:ext uri="{FF2B5EF4-FFF2-40B4-BE49-F238E27FC236}">
                <a16:creationId xmlns:a16="http://schemas.microsoft.com/office/drawing/2014/main" id="{1170AAFE-6623-B754-BD04-0D010005444B}"/>
              </a:ext>
            </a:extLst>
          </p:cNvPr>
          <p:cNvSpPr/>
          <p:nvPr/>
        </p:nvSpPr>
        <p:spPr>
          <a:xfrm>
            <a:off x="3808916" y="237987"/>
            <a:ext cx="5743563" cy="676217"/>
          </a:xfrm>
          <a:prstGeom prst="roundRect">
            <a:avLst>
              <a:gd name="adj" fmla="val 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vi-VN" sz="2000" b="1" dirty="0">
                <a:latin typeface="Times New Roman" panose="02020603050405020304" pitchFamily="18" charset="0"/>
                <a:cs typeface="Times New Roman" panose="02020603050405020304" pitchFamily="18" charset="0"/>
              </a:rPr>
              <a:t>GIỚI THIỆU VỀ PHƯƠNG PHÁP PCA</a:t>
            </a:r>
          </a:p>
        </p:txBody>
      </p:sp>
      <p:grpSp>
        <p:nvGrpSpPr>
          <p:cNvPr id="38" name="Group 37">
            <a:extLst>
              <a:ext uri="{FF2B5EF4-FFF2-40B4-BE49-F238E27FC236}">
                <a16:creationId xmlns:a16="http://schemas.microsoft.com/office/drawing/2014/main" id="{0B1D6326-6C33-23BC-1CB1-0766D867DABE}"/>
              </a:ext>
            </a:extLst>
          </p:cNvPr>
          <p:cNvGrpSpPr/>
          <p:nvPr/>
        </p:nvGrpSpPr>
        <p:grpSpPr>
          <a:xfrm>
            <a:off x="8496130" y="248064"/>
            <a:ext cx="1056349" cy="676216"/>
            <a:chOff x="7740631" y="508467"/>
            <a:chExt cx="1260791" cy="527385"/>
          </a:xfrm>
        </p:grpSpPr>
        <p:sp>
          <p:nvSpPr>
            <p:cNvPr id="39" name="Rectangle: Rounded Corners 38">
              <a:extLst>
                <a:ext uri="{FF2B5EF4-FFF2-40B4-BE49-F238E27FC236}">
                  <a16:creationId xmlns:a16="http://schemas.microsoft.com/office/drawing/2014/main" id="{87514041-A069-6CC5-CC8E-96252CAA8D18}"/>
                </a:ext>
              </a:extLst>
            </p:cNvPr>
            <p:cNvSpPr/>
            <p:nvPr/>
          </p:nvSpPr>
          <p:spPr>
            <a:xfrm>
              <a:off x="7740631" y="508467"/>
              <a:ext cx="1260791" cy="527385"/>
            </a:xfrm>
            <a:prstGeom prst="roundRect">
              <a:avLst>
                <a:gd name="adj" fmla="val 0"/>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40" name="Oval 39">
              <a:extLst>
                <a:ext uri="{FF2B5EF4-FFF2-40B4-BE49-F238E27FC236}">
                  <a16:creationId xmlns:a16="http://schemas.microsoft.com/office/drawing/2014/main" id="{858AF9FC-D17C-C081-6DF4-A8CE00B96C75}"/>
                </a:ext>
              </a:extLst>
            </p:cNvPr>
            <p:cNvSpPr/>
            <p:nvPr/>
          </p:nvSpPr>
          <p:spPr>
            <a:xfrm>
              <a:off x="8293362" y="600418"/>
              <a:ext cx="269054" cy="256150"/>
            </a:xfrm>
            <a:prstGeom prst="ellipse">
              <a:avLst/>
            </a:prstGeom>
            <a:noFill/>
            <a:ln w="5715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1" name="Rectangle: Rounded Corners 40">
              <a:extLst>
                <a:ext uri="{FF2B5EF4-FFF2-40B4-BE49-F238E27FC236}">
                  <a16:creationId xmlns:a16="http://schemas.microsoft.com/office/drawing/2014/main" id="{864FF3F4-965E-BFCC-C11C-991E6D3D1460}"/>
                </a:ext>
              </a:extLst>
            </p:cNvPr>
            <p:cNvSpPr/>
            <p:nvPr/>
          </p:nvSpPr>
          <p:spPr>
            <a:xfrm rot="2990215">
              <a:off x="8226783" y="764632"/>
              <a:ext cx="67654" cy="204873"/>
            </a:xfrm>
            <a:prstGeom prst="roundRect">
              <a:avLst>
                <a:gd name="adj" fmla="val 50000"/>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19460" name="Picture 4" descr="Understanding Air Quality Index (AQI) - Dr. Ankit Parakh">
            <a:extLst>
              <a:ext uri="{FF2B5EF4-FFF2-40B4-BE49-F238E27FC236}">
                <a16:creationId xmlns:a16="http://schemas.microsoft.com/office/drawing/2014/main" id="{404469BE-B289-0E1D-8E1A-F47EF2ECFB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36492" y="1885723"/>
            <a:ext cx="5487435" cy="410031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AF89BE9-A2D9-811C-1834-3331654D2DD3}"/>
              </a:ext>
            </a:extLst>
          </p:cNvPr>
          <p:cNvSpPr txBox="1"/>
          <p:nvPr/>
        </p:nvSpPr>
        <p:spPr>
          <a:xfrm>
            <a:off x="7229556" y="6127236"/>
            <a:ext cx="4166413" cy="1015663"/>
          </a:xfrm>
          <a:prstGeom prst="rect">
            <a:avLst/>
          </a:prstGeom>
          <a:noFill/>
        </p:spPr>
        <p:txBody>
          <a:bodyPr wrap="square" rtlCol="0">
            <a:spAutoFit/>
          </a:bodyPr>
          <a:lstStyle/>
          <a:p>
            <a:pPr algn="ctr"/>
            <a:r>
              <a:rPr lang="en-US" sz="1600" b="1" dirty="0">
                <a:solidFill>
                  <a:schemeClr val="bg1"/>
                </a:solidFill>
              </a:rPr>
              <a:t>ỨNG DỤNG PCA ĐỂ GIẢM KÍCH THƯỚC </a:t>
            </a:r>
          </a:p>
          <a:p>
            <a:pPr algn="ctr"/>
            <a:r>
              <a:rPr lang="en-US" sz="1600" b="1" dirty="0">
                <a:solidFill>
                  <a:schemeClr val="bg1"/>
                </a:solidFill>
              </a:rPr>
              <a:t>BỘ DỮ LIỆU CHẤT LƯỢNG KHÔNG KHÍ</a:t>
            </a:r>
            <a:endParaRPr lang="vi-VN" sz="1600" b="1" dirty="0">
              <a:solidFill>
                <a:schemeClr val="bg1"/>
              </a:solidFill>
            </a:endParaRPr>
          </a:p>
          <a:p>
            <a:endParaRPr lang="vi-VN" sz="2800" b="1" dirty="0">
              <a:solidFill>
                <a:schemeClr val="bg1"/>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5510729D-A6E9-922B-9720-D951F9799AFA}"/>
              </a:ext>
            </a:extLst>
          </p:cNvPr>
          <p:cNvSpPr txBox="1"/>
          <p:nvPr/>
        </p:nvSpPr>
        <p:spPr>
          <a:xfrm>
            <a:off x="457834" y="5719227"/>
            <a:ext cx="5295848" cy="1138773"/>
          </a:xfrm>
          <a:prstGeom prst="rect">
            <a:avLst/>
          </a:prstGeom>
          <a:noFill/>
        </p:spPr>
        <p:txBody>
          <a:bodyPr wrap="square" rtlCol="0">
            <a:spAutoFit/>
          </a:bodyPr>
          <a:lstStyle/>
          <a:p>
            <a:r>
              <a:rPr lang="en-US" sz="2000" b="1" dirty="0">
                <a:solidFill>
                  <a:schemeClr val="bg1"/>
                </a:solidFill>
              </a:rPr>
              <a:t>NỘI DUNG 5:</a:t>
            </a:r>
          </a:p>
          <a:p>
            <a:r>
              <a:rPr lang="vi-VN" sz="2400" dirty="0">
                <a:solidFill>
                  <a:schemeClr val="bg1"/>
                </a:solidFill>
                <a:latin typeface="Calibri" panose="020F0502020204030204" pitchFamily="34" charset="0"/>
                <a:cs typeface="Calibri" panose="020F0502020204030204" pitchFamily="34" charset="0"/>
              </a:rPr>
              <a:t>Kết quả sau khi áp dụng PCA để giảm chiều dữ liệu</a:t>
            </a:r>
            <a:endParaRPr lang="en-US" sz="32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64100671"/>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764636-4E59-4ABE-BC3E-D99345A01D67}"/>
              </a:ext>
            </a:extLst>
          </p:cNvPr>
          <p:cNvSpPr/>
          <p:nvPr/>
        </p:nvSpPr>
        <p:spPr>
          <a:xfrm>
            <a:off x="393" y="0"/>
            <a:ext cx="12192000" cy="6858000"/>
          </a:xfrm>
          <a:prstGeom prst="rect">
            <a:avLst/>
          </a:prstGeom>
          <a:solidFill>
            <a:srgbClr val="0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vi-VN"/>
          </a:p>
        </p:txBody>
      </p:sp>
      <p:sp>
        <p:nvSpPr>
          <p:cNvPr id="3" name="Rectangle 2">
            <a:extLst>
              <a:ext uri="{FF2B5EF4-FFF2-40B4-BE49-F238E27FC236}">
                <a16:creationId xmlns:a16="http://schemas.microsoft.com/office/drawing/2014/main" id="{6069019F-9D0C-4A7D-9530-97D74DC0F188}"/>
              </a:ext>
            </a:extLst>
          </p:cNvPr>
          <p:cNvSpPr/>
          <p:nvPr/>
        </p:nvSpPr>
        <p:spPr>
          <a:xfrm>
            <a:off x="39287" y="0"/>
            <a:ext cx="12192000" cy="107696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4" name="TextBox 3">
            <a:extLst>
              <a:ext uri="{FF2B5EF4-FFF2-40B4-BE49-F238E27FC236}">
                <a16:creationId xmlns:a16="http://schemas.microsoft.com/office/drawing/2014/main" id="{3EB73EF7-57BE-4524-8914-2A32C459ABE7}"/>
              </a:ext>
            </a:extLst>
          </p:cNvPr>
          <p:cNvSpPr txBox="1"/>
          <p:nvPr/>
        </p:nvSpPr>
        <p:spPr>
          <a:xfrm>
            <a:off x="-147540" y="202929"/>
            <a:ext cx="1554480" cy="646331"/>
          </a:xfrm>
          <a:prstGeom prst="rect">
            <a:avLst/>
          </a:prstGeom>
          <a:no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Nội</a:t>
            </a:r>
            <a:endParaRPr lang="vi-VN" sz="3600" b="1">
              <a:ln>
                <a:solidFill>
                  <a:sysClr val="windowText" lastClr="000000"/>
                </a:solidFill>
              </a:ln>
              <a:solidFill>
                <a:schemeClr val="bg1"/>
              </a:solidFill>
              <a:latin typeface="Arial" panose="020B0604020202020204" pitchFamily="34" charset="0"/>
              <a:cs typeface="Arial" panose="020B0604020202020204" pitchFamily="34" charset="0"/>
            </a:endParaRPr>
          </a:p>
        </p:txBody>
      </p:sp>
      <p:sp>
        <p:nvSpPr>
          <p:cNvPr id="5" name="Rectangle: Rounded Corners 4">
            <a:extLst>
              <a:ext uri="{FF2B5EF4-FFF2-40B4-BE49-F238E27FC236}">
                <a16:creationId xmlns:a16="http://schemas.microsoft.com/office/drawing/2014/main" id="{FD0DBCF6-4E8F-4110-B5DA-E490AD59335C}"/>
              </a:ext>
            </a:extLst>
          </p:cNvPr>
          <p:cNvSpPr/>
          <p:nvPr/>
        </p:nvSpPr>
        <p:spPr>
          <a:xfrm>
            <a:off x="1144831" y="145995"/>
            <a:ext cx="1777065" cy="760203"/>
          </a:xfrm>
          <a:prstGeom prst="roundRect">
            <a:avLst>
              <a:gd name="adj" fmla="val 8613"/>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400"/>
          </a:p>
        </p:txBody>
      </p:sp>
      <p:sp>
        <p:nvSpPr>
          <p:cNvPr id="6" name="TextBox 5">
            <a:extLst>
              <a:ext uri="{FF2B5EF4-FFF2-40B4-BE49-F238E27FC236}">
                <a16:creationId xmlns:a16="http://schemas.microsoft.com/office/drawing/2014/main" id="{518B736E-2BD7-40AA-A324-29A990607120}"/>
              </a:ext>
            </a:extLst>
          </p:cNvPr>
          <p:cNvSpPr txBox="1"/>
          <p:nvPr/>
        </p:nvSpPr>
        <p:spPr>
          <a:xfrm>
            <a:off x="1183118" y="202930"/>
            <a:ext cx="1738778" cy="646331"/>
          </a:xfrm>
          <a:prstGeom prst="rect">
            <a:avLst/>
          </a:prstGeom>
          <a:noFill/>
          <a:ln>
            <a:noFill/>
          </a:ln>
        </p:spPr>
        <p:txBody>
          <a:bodyPr wrap="square" rtlCol="0">
            <a:spAutoFit/>
          </a:bodyPr>
          <a:lstStyle/>
          <a:p>
            <a:pPr algn="ctr"/>
            <a:r>
              <a:rPr lang="en-US" sz="3600" b="1">
                <a:latin typeface="Arial" panose="020B0604020202020204" pitchFamily="34" charset="0"/>
                <a:cs typeface="Arial" panose="020B0604020202020204" pitchFamily="34" charset="0"/>
              </a:rPr>
              <a:t>Dung 1</a:t>
            </a:r>
            <a:endParaRPr lang="vi-VN" sz="3600" b="1">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CA96434E-8DFB-427A-B377-000B1C7CFA1A}"/>
              </a:ext>
            </a:extLst>
          </p:cNvPr>
          <p:cNvSpPr/>
          <p:nvPr/>
        </p:nvSpPr>
        <p:spPr>
          <a:xfrm>
            <a:off x="-19644" y="1052189"/>
            <a:ext cx="12231287" cy="322757"/>
          </a:xfrm>
          <a:prstGeom prst="rect">
            <a:avLst/>
          </a:prstGeom>
          <a:solidFill>
            <a:srgbClr val="F797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Rectangle: Rounded Corners 7">
            <a:extLst>
              <a:ext uri="{FF2B5EF4-FFF2-40B4-BE49-F238E27FC236}">
                <a16:creationId xmlns:a16="http://schemas.microsoft.com/office/drawing/2014/main" id="{21C28C92-F7E2-4561-A40E-DAA420B95358}"/>
              </a:ext>
            </a:extLst>
          </p:cNvPr>
          <p:cNvSpPr/>
          <p:nvPr/>
        </p:nvSpPr>
        <p:spPr>
          <a:xfrm>
            <a:off x="4414740" y="6316243"/>
            <a:ext cx="436880" cy="416560"/>
          </a:xfrm>
          <a:prstGeom prst="roundRect">
            <a:avLst/>
          </a:prstGeom>
          <a:solidFill>
            <a:srgbClr val="F7971D"/>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000000"/>
                </a:solidFill>
                <a:latin typeface="Arial" panose="020B0604020202020204" pitchFamily="34" charset="0"/>
                <a:cs typeface="Arial" panose="020B0604020202020204" pitchFamily="34" charset="0"/>
              </a:rPr>
              <a:t>1</a:t>
            </a:r>
            <a:endParaRPr lang="vi-VN" b="1">
              <a:solidFill>
                <a:srgbClr val="000000"/>
              </a:solidFill>
              <a:latin typeface="Arial" panose="020B0604020202020204" pitchFamily="34" charset="0"/>
              <a:cs typeface="Arial" panose="020B0604020202020204" pitchFamily="34" charset="0"/>
            </a:endParaRPr>
          </a:p>
        </p:txBody>
      </p:sp>
      <p:pic>
        <p:nvPicPr>
          <p:cNvPr id="9" name="Picture 8">
            <a:hlinkClick r:id="rId2" action="ppaction://hlinksldjump"/>
            <a:extLst>
              <a:ext uri="{FF2B5EF4-FFF2-40B4-BE49-F238E27FC236}">
                <a16:creationId xmlns:a16="http://schemas.microsoft.com/office/drawing/2014/main" id="{90E33BA4-73B1-4182-8C90-676192B60F45}"/>
              </a:ext>
            </a:extLst>
          </p:cNvPr>
          <p:cNvPicPr>
            <a:picLocks noChangeAspect="1"/>
          </p:cNvPicPr>
          <p:nvPr/>
        </p:nvPicPr>
        <p:blipFill rotWithShape="1">
          <a:blip r:embed="rId3"/>
          <a:srcRect l="59276" t="7175" r="18223" b="15584"/>
          <a:stretch/>
        </p:blipFill>
        <p:spPr>
          <a:xfrm>
            <a:off x="6740734" y="6191046"/>
            <a:ext cx="1188720" cy="666954"/>
          </a:xfrm>
          <a:prstGeom prst="rect">
            <a:avLst/>
          </a:prstGeom>
        </p:spPr>
      </p:pic>
      <p:sp>
        <p:nvSpPr>
          <p:cNvPr id="10" name="Rectangle: Rounded Corners 9">
            <a:hlinkClick r:id="rId4" action="ppaction://hlinksldjump"/>
            <a:extLst>
              <a:ext uri="{FF2B5EF4-FFF2-40B4-BE49-F238E27FC236}">
                <a16:creationId xmlns:a16="http://schemas.microsoft.com/office/drawing/2014/main" id="{8904944E-ECF0-4EB8-8B6D-0C84CFAC9E5A}"/>
              </a:ext>
            </a:extLst>
          </p:cNvPr>
          <p:cNvSpPr/>
          <p:nvPr/>
        </p:nvSpPr>
        <p:spPr>
          <a:xfrm>
            <a:off x="4999160"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2</a:t>
            </a:r>
            <a:endParaRPr lang="vi-VN" b="1">
              <a:solidFill>
                <a:srgbClr val="B1B1B1"/>
              </a:solidFill>
              <a:latin typeface="Arial" panose="020B0604020202020204" pitchFamily="34" charset="0"/>
              <a:cs typeface="Arial" panose="020B0604020202020204" pitchFamily="34" charset="0"/>
            </a:endParaRPr>
          </a:p>
        </p:txBody>
      </p:sp>
      <p:sp>
        <p:nvSpPr>
          <p:cNvPr id="11" name="Rectangle: Rounded Corners 10">
            <a:hlinkClick r:id="rId5" action="ppaction://hlinksldjump"/>
            <a:extLst>
              <a:ext uri="{FF2B5EF4-FFF2-40B4-BE49-F238E27FC236}">
                <a16:creationId xmlns:a16="http://schemas.microsoft.com/office/drawing/2014/main" id="{518F98C0-42E9-4D66-9A2B-4E33474C90DB}"/>
              </a:ext>
            </a:extLst>
          </p:cNvPr>
          <p:cNvSpPr/>
          <p:nvPr/>
        </p:nvSpPr>
        <p:spPr>
          <a:xfrm>
            <a:off x="5583344"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3</a:t>
            </a:r>
            <a:endParaRPr lang="vi-VN" b="1">
              <a:solidFill>
                <a:srgbClr val="B1B1B1"/>
              </a:solidFill>
              <a:latin typeface="Arial" panose="020B0604020202020204" pitchFamily="34" charset="0"/>
              <a:cs typeface="Arial" panose="020B0604020202020204" pitchFamily="34" charset="0"/>
            </a:endParaRPr>
          </a:p>
        </p:txBody>
      </p:sp>
      <p:sp>
        <p:nvSpPr>
          <p:cNvPr id="12" name="Rectangle: Rounded Corners 11">
            <a:hlinkClick r:id="rId6" action="ppaction://hlinksldjump"/>
            <a:extLst>
              <a:ext uri="{FF2B5EF4-FFF2-40B4-BE49-F238E27FC236}">
                <a16:creationId xmlns:a16="http://schemas.microsoft.com/office/drawing/2014/main" id="{028CC0AF-C509-4A88-8A1D-DFBD1161C22D}"/>
              </a:ext>
            </a:extLst>
          </p:cNvPr>
          <p:cNvSpPr/>
          <p:nvPr/>
        </p:nvSpPr>
        <p:spPr>
          <a:xfrm>
            <a:off x="6162039" y="6316243"/>
            <a:ext cx="436880" cy="416560"/>
          </a:xfrm>
          <a:prstGeom prst="roundRect">
            <a:avLst/>
          </a:prstGeom>
          <a:solidFill>
            <a:srgbClr val="141414"/>
          </a:solidFill>
          <a:ln w="19050">
            <a:solidFill>
              <a:srgbClr val="3A3C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a:solidFill>
                  <a:srgbClr val="B1B1B1"/>
                </a:solidFill>
                <a:latin typeface="Arial" panose="020B0604020202020204" pitchFamily="34" charset="0"/>
                <a:cs typeface="Arial" panose="020B0604020202020204" pitchFamily="34" charset="0"/>
              </a:rPr>
              <a:t>4</a:t>
            </a:r>
            <a:endParaRPr lang="vi-VN" b="1">
              <a:solidFill>
                <a:srgbClr val="B1B1B1"/>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730FFC53-AB3A-6F5D-ED1D-7410792E3093}"/>
              </a:ext>
            </a:extLst>
          </p:cNvPr>
          <p:cNvSpPr txBox="1"/>
          <p:nvPr/>
        </p:nvSpPr>
        <p:spPr>
          <a:xfrm>
            <a:off x="3651025" y="225477"/>
            <a:ext cx="6782760" cy="523220"/>
          </a:xfrm>
          <a:prstGeom prst="rect">
            <a:avLst/>
          </a:prstGeom>
          <a:noFill/>
        </p:spPr>
        <p:txBody>
          <a:bodyPr wrap="square">
            <a:spAutoFit/>
          </a:bodyPr>
          <a:lstStyle/>
          <a:p>
            <a:r>
              <a:rPr lang="en-US" sz="2800" dirty="0" err="1">
                <a:solidFill>
                  <a:schemeClr val="bg1"/>
                </a:solidFill>
                <a:latin typeface="Times New Roman" panose="02020603050405020304" pitchFamily="18" charset="0"/>
                <a:cs typeface="Times New Roman" panose="02020603050405020304" pitchFamily="18" charset="0"/>
              </a:rPr>
              <a:t>Giới</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Thiệu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Vê</a:t>
            </a:r>
            <a:r>
              <a:rPr lang="en-US" sz="2800" dirty="0">
                <a:solidFill>
                  <a:schemeClr val="bg1"/>
                </a:solidFill>
                <a:latin typeface="Times New Roman" panose="02020603050405020304" pitchFamily="18" charset="0"/>
                <a:cs typeface="Times New Roman" panose="02020603050405020304" pitchFamily="18" charset="0"/>
              </a:rPr>
              <a:t>̀ PCA Và </a:t>
            </a:r>
            <a:r>
              <a:rPr lang="en-US" sz="2800" dirty="0" err="1">
                <a:solidFill>
                  <a:schemeClr val="bg1"/>
                </a:solidFill>
                <a:latin typeface="Times New Roman" panose="02020603050405020304" pitchFamily="18" charset="0"/>
                <a:cs typeface="Times New Roman" panose="02020603050405020304" pitchFamily="18" charset="0"/>
              </a:rPr>
              <a:t>Giảm</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Chiều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Dư</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Liệu</a:t>
            </a:r>
            <a:endParaRPr lang="vi-VN" sz="2800" b="1" dirty="0">
              <a:solidFill>
                <a:schemeClr val="bg1"/>
              </a:solidFill>
              <a:latin typeface="Times New Roman" panose="02020603050405020304" pitchFamily="18" charset="0"/>
              <a:cs typeface="Times New Roman" panose="02020603050405020304" pitchFamily="18" charset="0"/>
            </a:endParaRPr>
          </a:p>
        </p:txBody>
      </p:sp>
      <p:sp>
        <p:nvSpPr>
          <p:cNvPr id="15" name="TextBox 14">
            <a:extLst>
              <a:ext uri="{FF2B5EF4-FFF2-40B4-BE49-F238E27FC236}">
                <a16:creationId xmlns:a16="http://schemas.microsoft.com/office/drawing/2014/main" id="{34CBA7DC-5D2C-6933-4D95-E94A69149BFB}"/>
              </a:ext>
            </a:extLst>
          </p:cNvPr>
          <p:cNvSpPr txBox="1"/>
          <p:nvPr/>
        </p:nvSpPr>
        <p:spPr>
          <a:xfrm>
            <a:off x="648525" y="2559745"/>
            <a:ext cx="4442814" cy="2517484"/>
          </a:xfrm>
          <a:prstGeom prst="rect">
            <a:avLst/>
          </a:prstGeom>
          <a:noFill/>
        </p:spPr>
        <p:txBody>
          <a:bodyPr wrap="square" rtlCol="0">
            <a:spAutoFit/>
          </a:bodyPr>
          <a:lstStyle/>
          <a:p>
            <a:pPr algn="just">
              <a:lnSpc>
                <a:spcPct val="107000"/>
              </a:lnSpc>
              <a:spcAft>
                <a:spcPts val="800"/>
              </a:spcAft>
            </a:pPr>
            <a:r>
              <a:rPr lang="en-US" sz="1800" b="1" kern="100" dirty="0">
                <a:solidFill>
                  <a:srgbClr val="F7971D"/>
                </a:solidFill>
                <a:effectLst/>
                <a:latin typeface="Times New Roman" panose="02020603050405020304" pitchFamily="18" charset="0"/>
                <a:ea typeface="Calibri" panose="020F0502020204030204" pitchFamily="34" charset="0"/>
                <a:cs typeface="Times New Roman" panose="02020603050405020304" pitchFamily="18" charset="0"/>
              </a:rPr>
              <a:t>PCA</a:t>
            </a:r>
            <a:r>
              <a:rPr lang="vi-VN" sz="1800" b="1" kern="100" dirty="0">
                <a:solidFill>
                  <a:srgbClr val="F7971D"/>
                </a:solidFill>
                <a:effectLst/>
                <a:latin typeface="Times New Roman" panose="02020603050405020304" pitchFamily="18" charset="0"/>
                <a:ea typeface="Calibri" panose="020F0502020204030204" pitchFamily="34" charset="0"/>
                <a:cs typeface="Times New Roman" panose="02020603050405020304" pitchFamily="18" charset="0"/>
              </a:rPr>
              <a:t> là gì ?</a:t>
            </a:r>
            <a:endParaRPr lang="en-US" sz="1800" kern="100" dirty="0">
              <a:solidFill>
                <a:srgbClr val="F7971D"/>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PCA là một kỹ thuật giúp giảm số lượng biến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features</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trong một bộ dữ liệu bằng cách chuyển đổi chúng thành một tập hợp các biến mới, gọi là các thành phần chính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principal</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vi-VN" sz="2000" kern="1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components</a:t>
            </a:r>
            <a:r>
              <a:rPr lang="vi-VN" sz="2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20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US" dirty="0"/>
          </a:p>
        </p:txBody>
      </p:sp>
      <p:pic>
        <p:nvPicPr>
          <p:cNvPr id="1026" name="Picture 2" descr="Dimensionality Reduction – PCA – Ziyang Yang">
            <a:extLst>
              <a:ext uri="{FF2B5EF4-FFF2-40B4-BE49-F238E27FC236}">
                <a16:creationId xmlns:a16="http://schemas.microsoft.com/office/drawing/2014/main" id="{CF69335E-1FD9-8FF1-5F45-04027E0AA6E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62039" y="2031282"/>
            <a:ext cx="5104103" cy="3378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1724336"/>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649</TotalTime>
  <Words>2363</Words>
  <Application>Microsoft Macintosh PowerPoint</Application>
  <PresentationFormat>Widescreen</PresentationFormat>
  <Paragraphs>261</Paragraphs>
  <Slides>29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Calibri </vt:lpstr>
      <vt:lpstr>Calibri Light</vt:lpstr>
      <vt:lpst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Công</dc:creator>
  <cp:lastModifiedBy>ĐỖ NGUYỄN QUANG TRƯỜNG</cp:lastModifiedBy>
  <cp:revision>21</cp:revision>
  <dcterms:created xsi:type="dcterms:W3CDTF">2021-06-30T08:30:07Z</dcterms:created>
  <dcterms:modified xsi:type="dcterms:W3CDTF">2024-11-22T16:08:07Z</dcterms:modified>
</cp:coreProperties>
</file>

<file path=docProps/thumbnail.jpeg>
</file>